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69" r:id="rId5"/>
    <p:sldId id="283" r:id="rId6"/>
    <p:sldId id="262" r:id="rId7"/>
    <p:sldId id="258" r:id="rId8"/>
    <p:sldId id="270" r:id="rId9"/>
    <p:sldId id="278" r:id="rId10"/>
    <p:sldId id="281" r:id="rId11"/>
    <p:sldId id="263" r:id="rId12"/>
    <p:sldId id="267" r:id="rId13"/>
    <p:sldId id="273" r:id="rId14"/>
    <p:sldId id="276" r:id="rId15"/>
    <p:sldId id="272" r:id="rId16"/>
    <p:sldId id="277" r:id="rId17"/>
    <p:sldId id="279" r:id="rId18"/>
    <p:sldId id="274" r:id="rId19"/>
    <p:sldId id="280" r:id="rId20"/>
    <p:sldId id="271" r:id="rId21"/>
    <p:sldId id="268" r:id="rId22"/>
    <p:sldId id="282" r:id="rId23"/>
    <p:sldId id="275" r:id="rId24"/>
    <p:sldId id="26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CC67"/>
    <a:srgbClr val="F7ADB2"/>
    <a:srgbClr val="D29DF9"/>
    <a:srgbClr val="E22D24"/>
    <a:srgbClr val="E93301"/>
    <a:srgbClr val="0CB2FC"/>
    <a:srgbClr val="C40000"/>
    <a:srgbClr val="148FF4"/>
    <a:srgbClr val="227BE6"/>
    <a:srgbClr val="E34E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278" autoAdjust="0"/>
    <p:restoredTop sz="96220" autoAdjust="0"/>
  </p:normalViewPr>
  <p:slideViewPr>
    <p:cSldViewPr snapToGrid="0">
      <p:cViewPr varScale="1">
        <p:scale>
          <a:sx n="165" d="100"/>
          <a:sy n="165" d="100"/>
        </p:scale>
        <p:origin x="2664"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gif>
</file>

<file path=ppt/media/image22.png>
</file>

<file path=ppt/media/image23.sv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33.gif>
</file>

<file path=ppt/media/image4.png>
</file>

<file path=ppt/media/image5.png>
</file>

<file path=ppt/media/image6.jp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8653A-477E-0AB4-F0E8-30AC47F9D2B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F6823D71-575B-8AC0-688A-3DEC595866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038E1AFB-F9C7-6BD6-DB60-0695BCA09E31}"/>
              </a:ext>
            </a:extLst>
          </p:cNvPr>
          <p:cNvSpPr>
            <a:spLocks noGrp="1"/>
          </p:cNvSpPr>
          <p:nvPr>
            <p:ph type="dt" sz="half" idx="10"/>
          </p:nvPr>
        </p:nvSpPr>
        <p:spPr/>
        <p:txBody>
          <a:bodyPr/>
          <a:lstStyle/>
          <a:p>
            <a:fld id="{94627367-9B9C-4D47-ABBB-A27D8DD26DE6}" type="datetimeFigureOut">
              <a:rPr lang="en-SG" smtClean="0"/>
              <a:t>2/6/2023</a:t>
            </a:fld>
            <a:endParaRPr lang="en-SG"/>
          </a:p>
        </p:txBody>
      </p:sp>
      <p:sp>
        <p:nvSpPr>
          <p:cNvPr id="5" name="Footer Placeholder 4">
            <a:extLst>
              <a:ext uri="{FF2B5EF4-FFF2-40B4-BE49-F238E27FC236}">
                <a16:creationId xmlns:a16="http://schemas.microsoft.com/office/drawing/2014/main" id="{1E46A207-7723-9963-11BC-7C7C1CB8CFB4}"/>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A5641D8D-7F09-E943-7DE7-E02545C405C9}"/>
              </a:ext>
            </a:extLst>
          </p:cNvPr>
          <p:cNvSpPr>
            <a:spLocks noGrp="1"/>
          </p:cNvSpPr>
          <p:nvPr>
            <p:ph type="sldNum" sz="quarter" idx="12"/>
          </p:nvPr>
        </p:nvSpPr>
        <p:spPr/>
        <p:txBody>
          <a:bodyPr/>
          <a:lstStyle/>
          <a:p>
            <a:fld id="{280FB1CD-7176-438F-9009-9E35D6141487}" type="slidenum">
              <a:rPr lang="en-SG" smtClean="0"/>
              <a:t>‹#›</a:t>
            </a:fld>
            <a:endParaRPr lang="en-SG"/>
          </a:p>
        </p:txBody>
      </p:sp>
    </p:spTree>
    <p:extLst>
      <p:ext uri="{BB962C8B-B14F-4D97-AF65-F5344CB8AC3E}">
        <p14:creationId xmlns:p14="http://schemas.microsoft.com/office/powerpoint/2010/main" val="467862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ED0EC-45F0-7662-1745-C4013DA74EDB}"/>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4F794F78-925B-DAEE-B7BF-22A67653FE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E6EA8AAE-6088-C9CC-087E-212977E1EC40}"/>
              </a:ext>
            </a:extLst>
          </p:cNvPr>
          <p:cNvSpPr>
            <a:spLocks noGrp="1"/>
          </p:cNvSpPr>
          <p:nvPr>
            <p:ph type="dt" sz="half" idx="10"/>
          </p:nvPr>
        </p:nvSpPr>
        <p:spPr/>
        <p:txBody>
          <a:bodyPr/>
          <a:lstStyle/>
          <a:p>
            <a:fld id="{94627367-9B9C-4D47-ABBB-A27D8DD26DE6}" type="datetimeFigureOut">
              <a:rPr lang="en-SG" smtClean="0"/>
              <a:t>2/6/2023</a:t>
            </a:fld>
            <a:endParaRPr lang="en-SG"/>
          </a:p>
        </p:txBody>
      </p:sp>
      <p:sp>
        <p:nvSpPr>
          <p:cNvPr id="5" name="Footer Placeholder 4">
            <a:extLst>
              <a:ext uri="{FF2B5EF4-FFF2-40B4-BE49-F238E27FC236}">
                <a16:creationId xmlns:a16="http://schemas.microsoft.com/office/drawing/2014/main" id="{79F4FAD4-4402-534F-236E-7554CFFC9504}"/>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77253CD9-C54C-EA5D-B6DA-A1DCBE25A80E}"/>
              </a:ext>
            </a:extLst>
          </p:cNvPr>
          <p:cNvSpPr>
            <a:spLocks noGrp="1"/>
          </p:cNvSpPr>
          <p:nvPr>
            <p:ph type="sldNum" sz="quarter" idx="12"/>
          </p:nvPr>
        </p:nvSpPr>
        <p:spPr/>
        <p:txBody>
          <a:bodyPr/>
          <a:lstStyle/>
          <a:p>
            <a:fld id="{280FB1CD-7176-438F-9009-9E35D6141487}" type="slidenum">
              <a:rPr lang="en-SG" smtClean="0"/>
              <a:t>‹#›</a:t>
            </a:fld>
            <a:endParaRPr lang="en-SG"/>
          </a:p>
        </p:txBody>
      </p:sp>
    </p:spTree>
    <p:extLst>
      <p:ext uri="{BB962C8B-B14F-4D97-AF65-F5344CB8AC3E}">
        <p14:creationId xmlns:p14="http://schemas.microsoft.com/office/powerpoint/2010/main" val="18614863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52E7FC-B2E3-F7F1-0DD2-FF6F6491215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4A81DB3A-1485-6A64-7E22-D2405F207F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F0219D3B-D3EB-0A84-B0BB-3C3892737D02}"/>
              </a:ext>
            </a:extLst>
          </p:cNvPr>
          <p:cNvSpPr>
            <a:spLocks noGrp="1"/>
          </p:cNvSpPr>
          <p:nvPr>
            <p:ph type="dt" sz="half" idx="10"/>
          </p:nvPr>
        </p:nvSpPr>
        <p:spPr/>
        <p:txBody>
          <a:bodyPr/>
          <a:lstStyle/>
          <a:p>
            <a:fld id="{94627367-9B9C-4D47-ABBB-A27D8DD26DE6}" type="datetimeFigureOut">
              <a:rPr lang="en-SG" smtClean="0"/>
              <a:t>2/6/2023</a:t>
            </a:fld>
            <a:endParaRPr lang="en-SG"/>
          </a:p>
        </p:txBody>
      </p:sp>
      <p:sp>
        <p:nvSpPr>
          <p:cNvPr id="5" name="Footer Placeholder 4">
            <a:extLst>
              <a:ext uri="{FF2B5EF4-FFF2-40B4-BE49-F238E27FC236}">
                <a16:creationId xmlns:a16="http://schemas.microsoft.com/office/drawing/2014/main" id="{56F294A6-AEE9-61C2-B330-44762D241EDA}"/>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FDF5AD5-A9AC-405A-B16E-D3EB69523731}"/>
              </a:ext>
            </a:extLst>
          </p:cNvPr>
          <p:cNvSpPr>
            <a:spLocks noGrp="1"/>
          </p:cNvSpPr>
          <p:nvPr>
            <p:ph type="sldNum" sz="quarter" idx="12"/>
          </p:nvPr>
        </p:nvSpPr>
        <p:spPr/>
        <p:txBody>
          <a:bodyPr/>
          <a:lstStyle/>
          <a:p>
            <a:fld id="{280FB1CD-7176-438F-9009-9E35D6141487}" type="slidenum">
              <a:rPr lang="en-SG" smtClean="0"/>
              <a:t>‹#›</a:t>
            </a:fld>
            <a:endParaRPr lang="en-SG"/>
          </a:p>
        </p:txBody>
      </p:sp>
    </p:spTree>
    <p:extLst>
      <p:ext uri="{BB962C8B-B14F-4D97-AF65-F5344CB8AC3E}">
        <p14:creationId xmlns:p14="http://schemas.microsoft.com/office/powerpoint/2010/main" val="4086740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A3578-659A-2DC7-2BDD-390F21340143}"/>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7AF869DC-FB20-790D-430B-21B60CEE916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65CBEF9F-D1BC-344D-9B5F-610A3D443910}"/>
              </a:ext>
            </a:extLst>
          </p:cNvPr>
          <p:cNvSpPr>
            <a:spLocks noGrp="1"/>
          </p:cNvSpPr>
          <p:nvPr>
            <p:ph type="dt" sz="half" idx="10"/>
          </p:nvPr>
        </p:nvSpPr>
        <p:spPr/>
        <p:txBody>
          <a:bodyPr/>
          <a:lstStyle/>
          <a:p>
            <a:fld id="{94627367-9B9C-4D47-ABBB-A27D8DD26DE6}" type="datetimeFigureOut">
              <a:rPr lang="en-SG" smtClean="0"/>
              <a:t>2/6/2023</a:t>
            </a:fld>
            <a:endParaRPr lang="en-SG"/>
          </a:p>
        </p:txBody>
      </p:sp>
      <p:sp>
        <p:nvSpPr>
          <p:cNvPr id="5" name="Footer Placeholder 4">
            <a:extLst>
              <a:ext uri="{FF2B5EF4-FFF2-40B4-BE49-F238E27FC236}">
                <a16:creationId xmlns:a16="http://schemas.microsoft.com/office/drawing/2014/main" id="{0F1418B4-F6D5-6F32-3D23-4EE16FB420B4}"/>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D46A9D45-476E-AB10-D93D-1CD45D9824FB}"/>
              </a:ext>
            </a:extLst>
          </p:cNvPr>
          <p:cNvSpPr>
            <a:spLocks noGrp="1"/>
          </p:cNvSpPr>
          <p:nvPr>
            <p:ph type="sldNum" sz="quarter" idx="12"/>
          </p:nvPr>
        </p:nvSpPr>
        <p:spPr/>
        <p:txBody>
          <a:bodyPr/>
          <a:lstStyle/>
          <a:p>
            <a:fld id="{280FB1CD-7176-438F-9009-9E35D6141487}" type="slidenum">
              <a:rPr lang="en-SG" smtClean="0"/>
              <a:t>‹#›</a:t>
            </a:fld>
            <a:endParaRPr lang="en-SG"/>
          </a:p>
        </p:txBody>
      </p:sp>
    </p:spTree>
    <p:extLst>
      <p:ext uri="{BB962C8B-B14F-4D97-AF65-F5344CB8AC3E}">
        <p14:creationId xmlns:p14="http://schemas.microsoft.com/office/powerpoint/2010/main" val="973411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7D0C8-44DC-C498-9887-AD377E34E7F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73ECCC70-9F9F-09F2-3304-054D655F500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58CC76-CEA9-22B0-F00F-C6F681479F19}"/>
              </a:ext>
            </a:extLst>
          </p:cNvPr>
          <p:cNvSpPr>
            <a:spLocks noGrp="1"/>
          </p:cNvSpPr>
          <p:nvPr>
            <p:ph type="dt" sz="half" idx="10"/>
          </p:nvPr>
        </p:nvSpPr>
        <p:spPr/>
        <p:txBody>
          <a:bodyPr/>
          <a:lstStyle/>
          <a:p>
            <a:fld id="{94627367-9B9C-4D47-ABBB-A27D8DD26DE6}" type="datetimeFigureOut">
              <a:rPr lang="en-SG" smtClean="0"/>
              <a:t>2/6/2023</a:t>
            </a:fld>
            <a:endParaRPr lang="en-SG"/>
          </a:p>
        </p:txBody>
      </p:sp>
      <p:sp>
        <p:nvSpPr>
          <p:cNvPr id="5" name="Footer Placeholder 4">
            <a:extLst>
              <a:ext uri="{FF2B5EF4-FFF2-40B4-BE49-F238E27FC236}">
                <a16:creationId xmlns:a16="http://schemas.microsoft.com/office/drawing/2014/main" id="{042AB55B-ADC0-4C36-9208-A2F4E0DF306D}"/>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DA36F75-4950-3514-CA81-2C41022113A8}"/>
              </a:ext>
            </a:extLst>
          </p:cNvPr>
          <p:cNvSpPr>
            <a:spLocks noGrp="1"/>
          </p:cNvSpPr>
          <p:nvPr>
            <p:ph type="sldNum" sz="quarter" idx="12"/>
          </p:nvPr>
        </p:nvSpPr>
        <p:spPr/>
        <p:txBody>
          <a:bodyPr/>
          <a:lstStyle/>
          <a:p>
            <a:fld id="{280FB1CD-7176-438F-9009-9E35D6141487}" type="slidenum">
              <a:rPr lang="en-SG" smtClean="0"/>
              <a:t>‹#›</a:t>
            </a:fld>
            <a:endParaRPr lang="en-SG"/>
          </a:p>
        </p:txBody>
      </p:sp>
    </p:spTree>
    <p:extLst>
      <p:ext uri="{BB962C8B-B14F-4D97-AF65-F5344CB8AC3E}">
        <p14:creationId xmlns:p14="http://schemas.microsoft.com/office/powerpoint/2010/main" val="40705495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2AEF-A565-81B6-6FB5-28F8CFEAB030}"/>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01ADFBD9-7EFE-FF7E-4ED3-9CF63397C3C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56393197-ABB6-86A7-95BB-772F84C380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91978B7C-9EE1-C5EF-FB23-A122B813E080}"/>
              </a:ext>
            </a:extLst>
          </p:cNvPr>
          <p:cNvSpPr>
            <a:spLocks noGrp="1"/>
          </p:cNvSpPr>
          <p:nvPr>
            <p:ph type="dt" sz="half" idx="10"/>
          </p:nvPr>
        </p:nvSpPr>
        <p:spPr/>
        <p:txBody>
          <a:bodyPr/>
          <a:lstStyle/>
          <a:p>
            <a:fld id="{94627367-9B9C-4D47-ABBB-A27D8DD26DE6}" type="datetimeFigureOut">
              <a:rPr lang="en-SG" smtClean="0"/>
              <a:t>2/6/2023</a:t>
            </a:fld>
            <a:endParaRPr lang="en-SG"/>
          </a:p>
        </p:txBody>
      </p:sp>
      <p:sp>
        <p:nvSpPr>
          <p:cNvPr id="6" name="Footer Placeholder 5">
            <a:extLst>
              <a:ext uri="{FF2B5EF4-FFF2-40B4-BE49-F238E27FC236}">
                <a16:creationId xmlns:a16="http://schemas.microsoft.com/office/drawing/2014/main" id="{1A41F745-381C-1B47-95FE-865C4ABF6F05}"/>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F40CCBC7-DF16-22E3-51EF-76D165749FEA}"/>
              </a:ext>
            </a:extLst>
          </p:cNvPr>
          <p:cNvSpPr>
            <a:spLocks noGrp="1"/>
          </p:cNvSpPr>
          <p:nvPr>
            <p:ph type="sldNum" sz="quarter" idx="12"/>
          </p:nvPr>
        </p:nvSpPr>
        <p:spPr/>
        <p:txBody>
          <a:bodyPr/>
          <a:lstStyle/>
          <a:p>
            <a:fld id="{280FB1CD-7176-438F-9009-9E35D6141487}" type="slidenum">
              <a:rPr lang="en-SG" smtClean="0"/>
              <a:t>‹#›</a:t>
            </a:fld>
            <a:endParaRPr lang="en-SG"/>
          </a:p>
        </p:txBody>
      </p:sp>
    </p:spTree>
    <p:extLst>
      <p:ext uri="{BB962C8B-B14F-4D97-AF65-F5344CB8AC3E}">
        <p14:creationId xmlns:p14="http://schemas.microsoft.com/office/powerpoint/2010/main" val="3519382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93AE2-8CC9-AE8F-DA29-D3300EC34655}"/>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F278C7C6-4509-A71A-B58C-FB7EB75CC1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3F11CFE-CEF3-F1DE-DDA8-67F83C642E1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0F9BF64D-0A4C-4C57-8507-C1BC8AF1B7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C38287-A594-9A13-87BF-D48165EC08A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707DEE2B-D55C-5550-6532-CC9911AA79EE}"/>
              </a:ext>
            </a:extLst>
          </p:cNvPr>
          <p:cNvSpPr>
            <a:spLocks noGrp="1"/>
          </p:cNvSpPr>
          <p:nvPr>
            <p:ph type="dt" sz="half" idx="10"/>
          </p:nvPr>
        </p:nvSpPr>
        <p:spPr/>
        <p:txBody>
          <a:bodyPr/>
          <a:lstStyle/>
          <a:p>
            <a:fld id="{94627367-9B9C-4D47-ABBB-A27D8DD26DE6}" type="datetimeFigureOut">
              <a:rPr lang="en-SG" smtClean="0"/>
              <a:t>2/6/2023</a:t>
            </a:fld>
            <a:endParaRPr lang="en-SG"/>
          </a:p>
        </p:txBody>
      </p:sp>
      <p:sp>
        <p:nvSpPr>
          <p:cNvPr id="8" name="Footer Placeholder 7">
            <a:extLst>
              <a:ext uri="{FF2B5EF4-FFF2-40B4-BE49-F238E27FC236}">
                <a16:creationId xmlns:a16="http://schemas.microsoft.com/office/drawing/2014/main" id="{234F97F0-856C-400F-5F16-25EF1DEB6643}"/>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CA8787E9-DD8D-F0A7-9B4E-9B4EA9F8FE72}"/>
              </a:ext>
            </a:extLst>
          </p:cNvPr>
          <p:cNvSpPr>
            <a:spLocks noGrp="1"/>
          </p:cNvSpPr>
          <p:nvPr>
            <p:ph type="sldNum" sz="quarter" idx="12"/>
          </p:nvPr>
        </p:nvSpPr>
        <p:spPr/>
        <p:txBody>
          <a:bodyPr/>
          <a:lstStyle/>
          <a:p>
            <a:fld id="{280FB1CD-7176-438F-9009-9E35D6141487}" type="slidenum">
              <a:rPr lang="en-SG" smtClean="0"/>
              <a:t>‹#›</a:t>
            </a:fld>
            <a:endParaRPr lang="en-SG"/>
          </a:p>
        </p:txBody>
      </p:sp>
    </p:spTree>
    <p:extLst>
      <p:ext uri="{BB962C8B-B14F-4D97-AF65-F5344CB8AC3E}">
        <p14:creationId xmlns:p14="http://schemas.microsoft.com/office/powerpoint/2010/main" val="4206008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AAC32-4372-10E0-3D78-1F83D30935B6}"/>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F0B459F6-9CD0-A9C8-5DDB-40B9A12EFD8D}"/>
              </a:ext>
            </a:extLst>
          </p:cNvPr>
          <p:cNvSpPr>
            <a:spLocks noGrp="1"/>
          </p:cNvSpPr>
          <p:nvPr>
            <p:ph type="dt" sz="half" idx="10"/>
          </p:nvPr>
        </p:nvSpPr>
        <p:spPr/>
        <p:txBody>
          <a:bodyPr/>
          <a:lstStyle/>
          <a:p>
            <a:fld id="{94627367-9B9C-4D47-ABBB-A27D8DD26DE6}" type="datetimeFigureOut">
              <a:rPr lang="en-SG" smtClean="0"/>
              <a:t>2/6/2023</a:t>
            </a:fld>
            <a:endParaRPr lang="en-SG"/>
          </a:p>
        </p:txBody>
      </p:sp>
      <p:sp>
        <p:nvSpPr>
          <p:cNvPr id="4" name="Footer Placeholder 3">
            <a:extLst>
              <a:ext uri="{FF2B5EF4-FFF2-40B4-BE49-F238E27FC236}">
                <a16:creationId xmlns:a16="http://schemas.microsoft.com/office/drawing/2014/main" id="{416ACBEB-1446-17D5-C11A-6A30E14D8108}"/>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5B6E40F0-A006-BFE6-4EE7-65493D87E430}"/>
              </a:ext>
            </a:extLst>
          </p:cNvPr>
          <p:cNvSpPr>
            <a:spLocks noGrp="1"/>
          </p:cNvSpPr>
          <p:nvPr>
            <p:ph type="sldNum" sz="quarter" idx="12"/>
          </p:nvPr>
        </p:nvSpPr>
        <p:spPr/>
        <p:txBody>
          <a:bodyPr/>
          <a:lstStyle/>
          <a:p>
            <a:fld id="{280FB1CD-7176-438F-9009-9E35D6141487}" type="slidenum">
              <a:rPr lang="en-SG" smtClean="0"/>
              <a:t>‹#›</a:t>
            </a:fld>
            <a:endParaRPr lang="en-SG"/>
          </a:p>
        </p:txBody>
      </p:sp>
    </p:spTree>
    <p:extLst>
      <p:ext uri="{BB962C8B-B14F-4D97-AF65-F5344CB8AC3E}">
        <p14:creationId xmlns:p14="http://schemas.microsoft.com/office/powerpoint/2010/main" val="712965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72BD37-046E-D08C-3498-912E0AFC5BDC}"/>
              </a:ext>
            </a:extLst>
          </p:cNvPr>
          <p:cNvSpPr>
            <a:spLocks noGrp="1"/>
          </p:cNvSpPr>
          <p:nvPr>
            <p:ph type="dt" sz="half" idx="10"/>
          </p:nvPr>
        </p:nvSpPr>
        <p:spPr/>
        <p:txBody>
          <a:bodyPr/>
          <a:lstStyle/>
          <a:p>
            <a:fld id="{94627367-9B9C-4D47-ABBB-A27D8DD26DE6}" type="datetimeFigureOut">
              <a:rPr lang="en-SG" smtClean="0"/>
              <a:t>2/6/2023</a:t>
            </a:fld>
            <a:endParaRPr lang="en-SG"/>
          </a:p>
        </p:txBody>
      </p:sp>
      <p:sp>
        <p:nvSpPr>
          <p:cNvPr id="3" name="Footer Placeholder 2">
            <a:extLst>
              <a:ext uri="{FF2B5EF4-FFF2-40B4-BE49-F238E27FC236}">
                <a16:creationId xmlns:a16="http://schemas.microsoft.com/office/drawing/2014/main" id="{47E33903-BEC3-AD4A-C660-3FE3D2E06491}"/>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D88FB241-E0A8-E656-9D58-FA1B1A6C7E4B}"/>
              </a:ext>
            </a:extLst>
          </p:cNvPr>
          <p:cNvSpPr>
            <a:spLocks noGrp="1"/>
          </p:cNvSpPr>
          <p:nvPr>
            <p:ph type="sldNum" sz="quarter" idx="12"/>
          </p:nvPr>
        </p:nvSpPr>
        <p:spPr/>
        <p:txBody>
          <a:bodyPr/>
          <a:lstStyle/>
          <a:p>
            <a:fld id="{280FB1CD-7176-438F-9009-9E35D6141487}" type="slidenum">
              <a:rPr lang="en-SG" smtClean="0"/>
              <a:t>‹#›</a:t>
            </a:fld>
            <a:endParaRPr lang="en-SG"/>
          </a:p>
        </p:txBody>
      </p:sp>
    </p:spTree>
    <p:extLst>
      <p:ext uri="{BB962C8B-B14F-4D97-AF65-F5344CB8AC3E}">
        <p14:creationId xmlns:p14="http://schemas.microsoft.com/office/powerpoint/2010/main" val="2092392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D88FC-3423-1D2A-345F-895D6E4C82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F86808EE-1045-0F71-CB3B-68440A1BF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79C63DFF-7EB9-0BC4-883F-4A77C8A3D3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702E8C-1EAB-13D0-DDED-5C153B988C02}"/>
              </a:ext>
            </a:extLst>
          </p:cNvPr>
          <p:cNvSpPr>
            <a:spLocks noGrp="1"/>
          </p:cNvSpPr>
          <p:nvPr>
            <p:ph type="dt" sz="half" idx="10"/>
          </p:nvPr>
        </p:nvSpPr>
        <p:spPr/>
        <p:txBody>
          <a:bodyPr/>
          <a:lstStyle/>
          <a:p>
            <a:fld id="{94627367-9B9C-4D47-ABBB-A27D8DD26DE6}" type="datetimeFigureOut">
              <a:rPr lang="en-SG" smtClean="0"/>
              <a:t>2/6/2023</a:t>
            </a:fld>
            <a:endParaRPr lang="en-SG"/>
          </a:p>
        </p:txBody>
      </p:sp>
      <p:sp>
        <p:nvSpPr>
          <p:cNvPr id="6" name="Footer Placeholder 5">
            <a:extLst>
              <a:ext uri="{FF2B5EF4-FFF2-40B4-BE49-F238E27FC236}">
                <a16:creationId xmlns:a16="http://schemas.microsoft.com/office/drawing/2014/main" id="{784A2B22-AEF3-D6F1-BC76-A5ECAD42220F}"/>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E8AC47C9-C21F-A076-FD7B-E0362E76C660}"/>
              </a:ext>
            </a:extLst>
          </p:cNvPr>
          <p:cNvSpPr>
            <a:spLocks noGrp="1"/>
          </p:cNvSpPr>
          <p:nvPr>
            <p:ph type="sldNum" sz="quarter" idx="12"/>
          </p:nvPr>
        </p:nvSpPr>
        <p:spPr/>
        <p:txBody>
          <a:bodyPr/>
          <a:lstStyle/>
          <a:p>
            <a:fld id="{280FB1CD-7176-438F-9009-9E35D6141487}" type="slidenum">
              <a:rPr lang="en-SG" smtClean="0"/>
              <a:t>‹#›</a:t>
            </a:fld>
            <a:endParaRPr lang="en-SG"/>
          </a:p>
        </p:txBody>
      </p:sp>
    </p:spTree>
    <p:extLst>
      <p:ext uri="{BB962C8B-B14F-4D97-AF65-F5344CB8AC3E}">
        <p14:creationId xmlns:p14="http://schemas.microsoft.com/office/powerpoint/2010/main" val="2721812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E3338-B86A-F0C9-2B38-4270468E10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9392A93C-594F-9862-E33C-906F97D9EE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84C3C50D-715F-A48D-72DE-3BC04F955B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21F157-FA52-D8E0-4464-66AAF28F6AF1}"/>
              </a:ext>
            </a:extLst>
          </p:cNvPr>
          <p:cNvSpPr>
            <a:spLocks noGrp="1"/>
          </p:cNvSpPr>
          <p:nvPr>
            <p:ph type="dt" sz="half" idx="10"/>
          </p:nvPr>
        </p:nvSpPr>
        <p:spPr/>
        <p:txBody>
          <a:bodyPr/>
          <a:lstStyle/>
          <a:p>
            <a:fld id="{94627367-9B9C-4D47-ABBB-A27D8DD26DE6}" type="datetimeFigureOut">
              <a:rPr lang="en-SG" smtClean="0"/>
              <a:t>2/6/2023</a:t>
            </a:fld>
            <a:endParaRPr lang="en-SG"/>
          </a:p>
        </p:txBody>
      </p:sp>
      <p:sp>
        <p:nvSpPr>
          <p:cNvPr id="6" name="Footer Placeholder 5">
            <a:extLst>
              <a:ext uri="{FF2B5EF4-FFF2-40B4-BE49-F238E27FC236}">
                <a16:creationId xmlns:a16="http://schemas.microsoft.com/office/drawing/2014/main" id="{99579ED5-BEAA-32F6-18B7-A1BDC81E2B00}"/>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AE296927-E091-723E-C96D-4813621B0937}"/>
              </a:ext>
            </a:extLst>
          </p:cNvPr>
          <p:cNvSpPr>
            <a:spLocks noGrp="1"/>
          </p:cNvSpPr>
          <p:nvPr>
            <p:ph type="sldNum" sz="quarter" idx="12"/>
          </p:nvPr>
        </p:nvSpPr>
        <p:spPr/>
        <p:txBody>
          <a:bodyPr/>
          <a:lstStyle/>
          <a:p>
            <a:fld id="{280FB1CD-7176-438F-9009-9E35D6141487}" type="slidenum">
              <a:rPr lang="en-SG" smtClean="0"/>
              <a:t>‹#›</a:t>
            </a:fld>
            <a:endParaRPr lang="en-SG"/>
          </a:p>
        </p:txBody>
      </p:sp>
    </p:spTree>
    <p:extLst>
      <p:ext uri="{BB962C8B-B14F-4D97-AF65-F5344CB8AC3E}">
        <p14:creationId xmlns:p14="http://schemas.microsoft.com/office/powerpoint/2010/main" val="24425787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0003"/>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FD51C6-52B2-AE3C-2F6A-A23D5D8120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42ADF5FB-C19D-8E51-0E30-37C6FF6485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3BA44927-71D2-E2BC-E99E-96D4DEF5C4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627367-9B9C-4D47-ABBB-A27D8DD26DE6}" type="datetimeFigureOut">
              <a:rPr lang="en-SG" smtClean="0"/>
              <a:t>2/6/2023</a:t>
            </a:fld>
            <a:endParaRPr lang="en-SG"/>
          </a:p>
        </p:txBody>
      </p:sp>
      <p:sp>
        <p:nvSpPr>
          <p:cNvPr id="5" name="Footer Placeholder 4">
            <a:extLst>
              <a:ext uri="{FF2B5EF4-FFF2-40B4-BE49-F238E27FC236}">
                <a16:creationId xmlns:a16="http://schemas.microsoft.com/office/drawing/2014/main" id="{94B87A83-9E48-AAAC-6F70-326A7180D1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D3131E80-3BD0-1DC7-E3C2-4322BE313B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0FB1CD-7176-438F-9009-9E35D6141487}" type="slidenum">
              <a:rPr lang="en-SG" smtClean="0"/>
              <a:t>‹#›</a:t>
            </a:fld>
            <a:endParaRPr lang="en-SG"/>
          </a:p>
        </p:txBody>
      </p:sp>
    </p:spTree>
    <p:extLst>
      <p:ext uri="{BB962C8B-B14F-4D97-AF65-F5344CB8AC3E}">
        <p14:creationId xmlns:p14="http://schemas.microsoft.com/office/powerpoint/2010/main" val="20497003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gif"/><Relationship Id="rId1" Type="http://schemas.openxmlformats.org/officeDocument/2006/relationships/slideLayout" Target="../slideLayouts/slideLayout1.xml"/><Relationship Id="rId5" Type="http://schemas.openxmlformats.org/officeDocument/2006/relationships/image" Target="../media/image24.svg"/><Relationship Id="rId4" Type="http://schemas.openxmlformats.org/officeDocument/2006/relationships/image" Target="../media/image23.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32.png"/><Relationship Id="rId5" Type="http://schemas.openxmlformats.org/officeDocument/2006/relationships/image" Target="../media/image30.sv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3.gi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C5F48EE-2143-263A-C34D-4877F83539A1}"/>
              </a:ext>
            </a:extLst>
          </p:cNvPr>
          <p:cNvPicPr>
            <a:picLocks noChangeAspect="1"/>
          </p:cNvPicPr>
          <p:nvPr/>
        </p:nvPicPr>
        <p:blipFill>
          <a:blip r:embed="rId2"/>
          <a:stretch>
            <a:fillRect/>
          </a:stretch>
        </p:blipFill>
        <p:spPr>
          <a:xfrm>
            <a:off x="1962269" y="1371600"/>
            <a:ext cx="2092762" cy="4251960"/>
          </a:xfrm>
          <a:prstGeom prst="rect">
            <a:avLst/>
          </a:prstGeom>
        </p:spPr>
      </p:pic>
      <p:sp>
        <p:nvSpPr>
          <p:cNvPr id="9" name="Rectangle 8">
            <a:extLst>
              <a:ext uri="{FF2B5EF4-FFF2-40B4-BE49-F238E27FC236}">
                <a16:creationId xmlns:a16="http://schemas.microsoft.com/office/drawing/2014/main" id="{EDE198CA-33D7-BB81-4875-ACC619D047B8}"/>
              </a:ext>
            </a:extLst>
          </p:cNvPr>
          <p:cNvSpPr/>
          <p:nvPr/>
        </p:nvSpPr>
        <p:spPr>
          <a:xfrm>
            <a:off x="6122853" y="1371600"/>
            <a:ext cx="2067822" cy="4251960"/>
          </a:xfrm>
          <a:prstGeom prst="rect">
            <a:avLst/>
          </a:prstGeom>
          <a:solidFill>
            <a:srgbClr val="0CB2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10" name="Picture 2" descr="Ryo Yamada | Bocchi the Rock! Wiki | Fandom">
            <a:extLst>
              <a:ext uri="{FF2B5EF4-FFF2-40B4-BE49-F238E27FC236}">
                <a16:creationId xmlns:a16="http://schemas.microsoft.com/office/drawing/2014/main" id="{28B589BD-C764-3591-0C0D-F059C7547CE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4339"/>
          <a:stretch/>
        </p:blipFill>
        <p:spPr bwMode="auto">
          <a:xfrm>
            <a:off x="6438964" y="1890113"/>
            <a:ext cx="1776651" cy="3733447"/>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FCA0089B-C939-A606-6E47-1FFBE767B6DF}"/>
              </a:ext>
            </a:extLst>
          </p:cNvPr>
          <p:cNvSpPr/>
          <p:nvPr/>
        </p:nvSpPr>
        <p:spPr>
          <a:xfrm>
            <a:off x="4058988" y="1371600"/>
            <a:ext cx="2092762" cy="4251960"/>
          </a:xfrm>
          <a:prstGeom prst="rect">
            <a:avLst/>
          </a:prstGeom>
          <a:solidFill>
            <a:srgbClr val="FECC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12" name="Picture 4" descr="Nijika Ijichi | Bocchi the Rock! Wiki | Fandom">
            <a:extLst>
              <a:ext uri="{FF2B5EF4-FFF2-40B4-BE49-F238E27FC236}">
                <a16:creationId xmlns:a16="http://schemas.microsoft.com/office/drawing/2014/main" id="{9B05F21C-3792-8183-C689-E17EE799254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2717"/>
          <a:stretch/>
        </p:blipFill>
        <p:spPr bwMode="auto">
          <a:xfrm>
            <a:off x="4314950" y="1805940"/>
            <a:ext cx="1782963" cy="3817620"/>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DECB86B6-3355-2AAF-DB73-E79F857C5FFA}"/>
              </a:ext>
            </a:extLst>
          </p:cNvPr>
          <p:cNvSpPr/>
          <p:nvPr/>
        </p:nvSpPr>
        <p:spPr>
          <a:xfrm>
            <a:off x="8161778" y="1371600"/>
            <a:ext cx="2092762" cy="4251960"/>
          </a:xfrm>
          <a:prstGeom prst="rect">
            <a:avLst/>
          </a:prstGeom>
          <a:solidFill>
            <a:srgbClr val="F7AD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1030" name="Picture 6" descr="Hitori Gotoh | Bocchi the Rock! Wiki | Fandom">
            <a:extLst>
              <a:ext uri="{FF2B5EF4-FFF2-40B4-BE49-F238E27FC236}">
                <a16:creationId xmlns:a16="http://schemas.microsoft.com/office/drawing/2014/main" id="{1FD8E989-52F7-A78E-BA0A-4B32FE848E8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 r="90" b="12222"/>
          <a:stretch/>
        </p:blipFill>
        <p:spPr bwMode="auto">
          <a:xfrm>
            <a:off x="8429416" y="1805940"/>
            <a:ext cx="1771287" cy="381762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305FB503-E9DD-BCD2-DAD3-D2655B0E1BF6}"/>
              </a:ext>
            </a:extLst>
          </p:cNvPr>
          <p:cNvSpPr txBox="1"/>
          <p:nvPr/>
        </p:nvSpPr>
        <p:spPr>
          <a:xfrm>
            <a:off x="5261121" y="6057900"/>
            <a:ext cx="2000869" cy="369332"/>
          </a:xfrm>
          <a:prstGeom prst="rect">
            <a:avLst/>
          </a:prstGeom>
          <a:noFill/>
        </p:spPr>
        <p:txBody>
          <a:bodyPr wrap="none" rtlCol="0">
            <a:spAutoFit/>
          </a:bodyPr>
          <a:lstStyle/>
          <a:p>
            <a:r>
              <a:rPr lang="en-US" b="1" dirty="0" err="1">
                <a:latin typeface="NHaasGroteskDSPro-65Md" panose="020B0604020202020204" pitchFamily="34" charset="0"/>
              </a:rPr>
              <a:t>hutao</a:t>
            </a:r>
            <a:r>
              <a:rPr lang="en-US" b="1" dirty="0">
                <a:latin typeface="NHaasGroteskDSPro-65Md" panose="020B0604020202020204" pitchFamily="34" charset="0"/>
              </a:rPr>
              <a:t>                       girl.</a:t>
            </a:r>
            <a:endParaRPr lang="en-SG" b="1" dirty="0">
              <a:latin typeface="NHaasGroteskDSPro-65Md" panose="020B0604020202020204" pitchFamily="34" charset="0"/>
            </a:endParaRPr>
          </a:p>
        </p:txBody>
      </p:sp>
      <p:pic>
        <p:nvPicPr>
          <p:cNvPr id="15" name="Picture 14">
            <a:extLst>
              <a:ext uri="{FF2B5EF4-FFF2-40B4-BE49-F238E27FC236}">
                <a16:creationId xmlns:a16="http://schemas.microsoft.com/office/drawing/2014/main" id="{F368209D-29A5-C9F3-680C-6652B5E5B49A}"/>
              </a:ext>
            </a:extLst>
          </p:cNvPr>
          <p:cNvPicPr>
            <a:picLocks noChangeAspect="1"/>
          </p:cNvPicPr>
          <p:nvPr/>
        </p:nvPicPr>
        <p:blipFill>
          <a:blip r:embed="rId2"/>
          <a:stretch>
            <a:fillRect/>
          </a:stretch>
        </p:blipFill>
        <p:spPr>
          <a:xfrm>
            <a:off x="8183452" y="1371600"/>
            <a:ext cx="2092762" cy="4251960"/>
          </a:xfrm>
          <a:prstGeom prst="rect">
            <a:avLst/>
          </a:prstGeom>
        </p:spPr>
      </p:pic>
      <p:pic>
        <p:nvPicPr>
          <p:cNvPr id="16" name="Picture 15">
            <a:extLst>
              <a:ext uri="{FF2B5EF4-FFF2-40B4-BE49-F238E27FC236}">
                <a16:creationId xmlns:a16="http://schemas.microsoft.com/office/drawing/2014/main" id="{C8D47737-4B36-E670-125E-144E6FFFF1AA}"/>
              </a:ext>
            </a:extLst>
          </p:cNvPr>
          <p:cNvPicPr>
            <a:picLocks noChangeAspect="1"/>
          </p:cNvPicPr>
          <p:nvPr/>
        </p:nvPicPr>
        <p:blipFill>
          <a:blip r:embed="rId2"/>
          <a:stretch>
            <a:fillRect/>
          </a:stretch>
        </p:blipFill>
        <p:spPr>
          <a:xfrm>
            <a:off x="4044538" y="1371600"/>
            <a:ext cx="2092762" cy="4251960"/>
          </a:xfrm>
          <a:prstGeom prst="rect">
            <a:avLst/>
          </a:prstGeom>
        </p:spPr>
      </p:pic>
      <p:pic>
        <p:nvPicPr>
          <p:cNvPr id="17" name="Picture 16">
            <a:extLst>
              <a:ext uri="{FF2B5EF4-FFF2-40B4-BE49-F238E27FC236}">
                <a16:creationId xmlns:a16="http://schemas.microsoft.com/office/drawing/2014/main" id="{AAD3412A-7C6B-51EC-3EEC-3E69DB0D0893}"/>
              </a:ext>
            </a:extLst>
          </p:cNvPr>
          <p:cNvPicPr>
            <a:picLocks noChangeAspect="1"/>
          </p:cNvPicPr>
          <p:nvPr/>
        </p:nvPicPr>
        <p:blipFill>
          <a:blip r:embed="rId2"/>
          <a:stretch>
            <a:fillRect/>
          </a:stretch>
        </p:blipFill>
        <p:spPr>
          <a:xfrm>
            <a:off x="6112363" y="1371600"/>
            <a:ext cx="2092762" cy="4251960"/>
          </a:xfrm>
          <a:prstGeom prst="rect">
            <a:avLst/>
          </a:prstGeom>
        </p:spPr>
      </p:pic>
      <p:sp>
        <p:nvSpPr>
          <p:cNvPr id="19" name="TextBox 18">
            <a:extLst>
              <a:ext uri="{FF2B5EF4-FFF2-40B4-BE49-F238E27FC236}">
                <a16:creationId xmlns:a16="http://schemas.microsoft.com/office/drawing/2014/main" id="{2D20E2C7-F00A-9E0B-7FFB-09F0F36652F7}"/>
              </a:ext>
            </a:extLst>
          </p:cNvPr>
          <p:cNvSpPr txBox="1"/>
          <p:nvPr/>
        </p:nvSpPr>
        <p:spPr>
          <a:xfrm>
            <a:off x="4575814" y="430768"/>
            <a:ext cx="3122971" cy="646331"/>
          </a:xfrm>
          <a:prstGeom prst="rect">
            <a:avLst/>
          </a:prstGeom>
          <a:noFill/>
        </p:spPr>
        <p:txBody>
          <a:bodyPr wrap="none" rtlCol="0">
            <a:spAutoFit/>
          </a:bodyPr>
          <a:lstStyle/>
          <a:p>
            <a:pPr algn="ctr"/>
            <a:r>
              <a:rPr lang="en-SG" dirty="0">
                <a:latin typeface="NHaasGroteskDSPro-65Md" panose="020B0604020202020204" pitchFamily="34" charset="0"/>
              </a:rPr>
              <a:t>Hint</a:t>
            </a:r>
          </a:p>
          <a:p>
            <a:r>
              <a:rPr lang="en-SG" dirty="0">
                <a:latin typeface="NHaasGroteskDSPro-65Md" panose="020B0604020202020204" pitchFamily="34" charset="0"/>
              </a:rPr>
              <a:t>differences ? its in the picture</a:t>
            </a:r>
          </a:p>
        </p:txBody>
      </p:sp>
      <p:sp>
        <p:nvSpPr>
          <p:cNvPr id="4" name="TextBox 3">
            <a:extLst>
              <a:ext uri="{FF2B5EF4-FFF2-40B4-BE49-F238E27FC236}">
                <a16:creationId xmlns:a16="http://schemas.microsoft.com/office/drawing/2014/main" id="{072F3BD9-A08B-CEE8-0800-1293745FCF81}"/>
              </a:ext>
            </a:extLst>
          </p:cNvPr>
          <p:cNvSpPr txBox="1"/>
          <p:nvPr/>
        </p:nvSpPr>
        <p:spPr>
          <a:xfrm>
            <a:off x="5953727" y="6061828"/>
            <a:ext cx="846400" cy="369332"/>
          </a:xfrm>
          <a:prstGeom prst="rect">
            <a:avLst/>
          </a:prstGeom>
          <a:noFill/>
        </p:spPr>
        <p:txBody>
          <a:bodyPr wrap="square">
            <a:spAutoFit/>
          </a:bodyPr>
          <a:lstStyle/>
          <a:p>
            <a:r>
              <a:rPr lang="en-US" b="1" dirty="0">
                <a:latin typeface="NHaasGroteskDSPro-65Md" panose="020B0604020202020204" pitchFamily="34" charset="0"/>
              </a:rPr>
              <a:t>is best </a:t>
            </a:r>
            <a:endParaRPr lang="en-SG" dirty="0"/>
          </a:p>
        </p:txBody>
      </p:sp>
    </p:spTree>
    <p:extLst>
      <p:ext uri="{BB962C8B-B14F-4D97-AF65-F5344CB8AC3E}">
        <p14:creationId xmlns:p14="http://schemas.microsoft.com/office/powerpoint/2010/main" val="23982284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9"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C6CB3-F1CF-48C3-600A-6A41520BEAEA}"/>
              </a:ext>
            </a:extLst>
          </p:cNvPr>
          <p:cNvSpPr/>
          <p:nvPr/>
        </p:nvSpPr>
        <p:spPr>
          <a:xfrm>
            <a:off x="1481945" y="1299913"/>
            <a:ext cx="3347195"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9" name="TextBox 8">
            <a:extLst>
              <a:ext uri="{FF2B5EF4-FFF2-40B4-BE49-F238E27FC236}">
                <a16:creationId xmlns:a16="http://schemas.microsoft.com/office/drawing/2014/main" id="{6629A235-6726-E581-1D34-06A4E72116F8}"/>
              </a:ext>
            </a:extLst>
          </p:cNvPr>
          <p:cNvSpPr txBox="1"/>
          <p:nvPr/>
        </p:nvSpPr>
        <p:spPr>
          <a:xfrm>
            <a:off x="1481946" y="1578762"/>
            <a:ext cx="2069940"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Bayesian</a:t>
            </a:r>
          </a:p>
        </p:txBody>
      </p:sp>
      <p:sp>
        <p:nvSpPr>
          <p:cNvPr id="10" name="TextBox 9">
            <a:extLst>
              <a:ext uri="{FF2B5EF4-FFF2-40B4-BE49-F238E27FC236}">
                <a16:creationId xmlns:a16="http://schemas.microsoft.com/office/drawing/2014/main" id="{D46466EC-03C8-48A8-F448-8E7192402D1F}"/>
              </a:ext>
            </a:extLst>
          </p:cNvPr>
          <p:cNvSpPr txBox="1"/>
          <p:nvPr/>
        </p:nvSpPr>
        <p:spPr>
          <a:xfrm>
            <a:off x="1496406" y="1317274"/>
            <a:ext cx="2677611"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Tuning Methodology</a:t>
            </a:r>
            <a:endParaRPr lang="en-SG" dirty="0">
              <a:solidFill>
                <a:srgbClr val="E34E3D"/>
              </a:solidFill>
            </a:endParaRPr>
          </a:p>
        </p:txBody>
      </p:sp>
      <p:sp>
        <p:nvSpPr>
          <p:cNvPr id="2058" name="Rectangle 2057">
            <a:extLst>
              <a:ext uri="{FF2B5EF4-FFF2-40B4-BE49-F238E27FC236}">
                <a16:creationId xmlns:a16="http://schemas.microsoft.com/office/drawing/2014/main" id="{0993D068-A3B4-03A3-FE18-DD78E22E40A0}"/>
              </a:ext>
            </a:extLst>
          </p:cNvPr>
          <p:cNvSpPr/>
          <p:nvPr/>
        </p:nvSpPr>
        <p:spPr>
          <a:xfrm>
            <a:off x="1481944" y="2480002"/>
            <a:ext cx="3347196" cy="3095446"/>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059" name="TextBox 2058">
            <a:extLst>
              <a:ext uri="{FF2B5EF4-FFF2-40B4-BE49-F238E27FC236}">
                <a16:creationId xmlns:a16="http://schemas.microsoft.com/office/drawing/2014/main" id="{813D299F-3192-88D6-FAAA-88424152BEFF}"/>
              </a:ext>
            </a:extLst>
          </p:cNvPr>
          <p:cNvSpPr txBox="1"/>
          <p:nvPr/>
        </p:nvSpPr>
        <p:spPr>
          <a:xfrm>
            <a:off x="1639949" y="2730046"/>
            <a:ext cx="3017317" cy="2585323"/>
          </a:xfrm>
          <a:prstGeom prst="rect">
            <a:avLst/>
          </a:prstGeom>
          <a:noFill/>
        </p:spPr>
        <p:txBody>
          <a:bodyPr wrap="square">
            <a:spAutoFit/>
          </a:bodyPr>
          <a:lstStyle/>
          <a:p>
            <a:r>
              <a:rPr lang="en-GB" sz="1800" kern="0" dirty="0">
                <a:solidFill>
                  <a:schemeClr val="bg1"/>
                </a:solidFill>
                <a:effectLst/>
                <a:latin typeface="NHaasGroteskDSPro-65Md" panose="020B0604020202020204" pitchFamily="34" charset="0"/>
                <a:ea typeface="Palatino Linotype" panose="02040502050505030304" pitchFamily="18" charset="0"/>
              </a:rPr>
              <a:t>Bayesian optimization is a method for finding the best set of parameters for a machine learning model. It works by creating a </a:t>
            </a:r>
            <a:r>
              <a:rPr lang="en-GB" sz="1800" kern="0" dirty="0">
                <a:solidFill>
                  <a:schemeClr val="bg1"/>
                </a:solidFill>
                <a:effectLst/>
                <a:highlight>
                  <a:srgbClr val="FF0000"/>
                </a:highlight>
                <a:latin typeface="NHaasGroteskDSPro-65Md" panose="020B0604020202020204" pitchFamily="34" charset="0"/>
                <a:ea typeface="Palatino Linotype" panose="02040502050505030304" pitchFamily="18" charset="0"/>
              </a:rPr>
              <a:t>probability model </a:t>
            </a:r>
            <a:r>
              <a:rPr lang="en-GB" sz="1800" kern="0" dirty="0">
                <a:solidFill>
                  <a:schemeClr val="bg1"/>
                </a:solidFill>
                <a:effectLst/>
                <a:latin typeface="NHaasGroteskDSPro-65Md" panose="020B0604020202020204" pitchFamily="34" charset="0"/>
                <a:ea typeface="Palatino Linotype" panose="02040502050505030304" pitchFamily="18" charset="0"/>
              </a:rPr>
              <a:t>of how the model's </a:t>
            </a:r>
            <a:r>
              <a:rPr lang="en-GB" sz="1800" kern="0" dirty="0">
                <a:solidFill>
                  <a:schemeClr val="bg1"/>
                </a:solidFill>
                <a:effectLst/>
                <a:highlight>
                  <a:srgbClr val="FF0000"/>
                </a:highlight>
                <a:latin typeface="NHaasGroteskDSPro-65Md" panose="020B0604020202020204" pitchFamily="34" charset="0"/>
                <a:ea typeface="Palatino Linotype" panose="02040502050505030304" pitchFamily="18" charset="0"/>
              </a:rPr>
              <a:t>performance is affected by changes in its parameters</a:t>
            </a:r>
            <a:endParaRPr lang="en-SG" sz="3200" dirty="0">
              <a:solidFill>
                <a:schemeClr val="bg1"/>
              </a:solidFill>
              <a:highlight>
                <a:srgbClr val="FF0000"/>
              </a:highlight>
              <a:latin typeface="NHaasGroteskDSPro-65Md" panose="020B0604020202020204" pitchFamily="34" charset="0"/>
            </a:endParaRPr>
          </a:p>
        </p:txBody>
      </p:sp>
      <p:pic>
        <p:nvPicPr>
          <p:cNvPr id="2065" name="Picture 4" descr="Introduction to Bayesian Optimization : A simple python implementation | by  subhasish_basak | Medium">
            <a:extLst>
              <a:ext uri="{FF2B5EF4-FFF2-40B4-BE49-F238E27FC236}">
                <a16:creationId xmlns:a16="http://schemas.microsoft.com/office/drawing/2014/main" id="{BF905CE0-B397-15E2-B052-0E742CE619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17920" y="1299913"/>
            <a:ext cx="5677565" cy="4258174"/>
          </a:xfrm>
          <a:prstGeom prst="rect">
            <a:avLst/>
          </a:prstGeom>
          <a:noFill/>
          <a:extLst>
            <a:ext uri="{909E8E84-426E-40DD-AFC4-6F175D3DCCD1}">
              <a14:hiddenFill xmlns:a14="http://schemas.microsoft.com/office/drawing/2010/main">
                <a:solidFill>
                  <a:srgbClr val="FFFFFF"/>
                </a:solidFill>
              </a14:hiddenFill>
            </a:ext>
          </a:extLst>
        </p:spPr>
      </p:pic>
      <p:sp>
        <p:nvSpPr>
          <p:cNvPr id="2066" name="TextBox 2065">
            <a:extLst>
              <a:ext uri="{FF2B5EF4-FFF2-40B4-BE49-F238E27FC236}">
                <a16:creationId xmlns:a16="http://schemas.microsoft.com/office/drawing/2014/main" id="{196E258E-CED9-30AD-03F9-F15241255EC6}"/>
              </a:ext>
            </a:extLst>
          </p:cNvPr>
          <p:cNvSpPr txBox="1"/>
          <p:nvPr/>
        </p:nvSpPr>
        <p:spPr>
          <a:xfrm>
            <a:off x="6506925" y="1338013"/>
            <a:ext cx="2899554" cy="400110"/>
          </a:xfrm>
          <a:prstGeom prst="rect">
            <a:avLst/>
          </a:prstGeom>
          <a:noFill/>
        </p:spPr>
        <p:txBody>
          <a:bodyPr wrap="square">
            <a:spAutoFit/>
          </a:bodyPr>
          <a:lstStyle/>
          <a:p>
            <a:r>
              <a:rPr lang="en-SG" sz="2000" dirty="0">
                <a:solidFill>
                  <a:srgbClr val="D29DF9"/>
                </a:solidFill>
                <a:latin typeface="NeueHaasGroteskText Pro Md" panose="020B0604020202020204" pitchFamily="34" charset="0"/>
              </a:rPr>
              <a:t>Bayesian Optimization</a:t>
            </a:r>
          </a:p>
        </p:txBody>
      </p:sp>
    </p:spTree>
    <p:extLst>
      <p:ext uri="{BB962C8B-B14F-4D97-AF65-F5344CB8AC3E}">
        <p14:creationId xmlns:p14="http://schemas.microsoft.com/office/powerpoint/2010/main" val="33142303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144CEAC-BD22-5484-3927-C1FC5837039D}"/>
              </a:ext>
            </a:extLst>
          </p:cNvPr>
          <p:cNvSpPr/>
          <p:nvPr/>
        </p:nvSpPr>
        <p:spPr>
          <a:xfrm>
            <a:off x="823731" y="232149"/>
            <a:ext cx="3331580" cy="639370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TextBox 6">
            <a:extLst>
              <a:ext uri="{FF2B5EF4-FFF2-40B4-BE49-F238E27FC236}">
                <a16:creationId xmlns:a16="http://schemas.microsoft.com/office/drawing/2014/main" id="{CCC831A5-4FFA-3600-1665-92E6457F8DE1}"/>
              </a:ext>
            </a:extLst>
          </p:cNvPr>
          <p:cNvSpPr txBox="1"/>
          <p:nvPr/>
        </p:nvSpPr>
        <p:spPr>
          <a:xfrm>
            <a:off x="916327" y="491268"/>
            <a:ext cx="3238984" cy="1877437"/>
          </a:xfrm>
          <a:prstGeom prst="rect">
            <a:avLst/>
          </a:prstGeom>
          <a:noFill/>
        </p:spPr>
        <p:txBody>
          <a:bodyPr wrap="square">
            <a:spAutoFit/>
          </a:bodyPr>
          <a:lstStyle/>
          <a:p>
            <a:r>
              <a:rPr lang="en-SG" sz="2800" dirty="0">
                <a:solidFill>
                  <a:srgbClr val="FECC67"/>
                </a:solidFill>
                <a:latin typeface="NeueHaasGroteskText Pro Md" panose="020B0604020202020204" pitchFamily="34" charset="0"/>
              </a:rPr>
              <a:t>HCNN &amp; AAEs</a:t>
            </a:r>
          </a:p>
          <a:p>
            <a:r>
              <a:rPr lang="en-SG" sz="4400" dirty="0">
                <a:solidFill>
                  <a:schemeClr val="bg1"/>
                </a:solidFill>
                <a:latin typeface="NeueHaasGroteskText Pro Md" panose="020B0604020202020204" pitchFamily="34" charset="0"/>
              </a:rPr>
              <a:t>Model Weakness</a:t>
            </a:r>
          </a:p>
        </p:txBody>
      </p:sp>
      <p:sp>
        <p:nvSpPr>
          <p:cNvPr id="4" name="Rectangle 3">
            <a:extLst>
              <a:ext uri="{FF2B5EF4-FFF2-40B4-BE49-F238E27FC236}">
                <a16:creationId xmlns:a16="http://schemas.microsoft.com/office/drawing/2014/main" id="{700BAD39-7ED0-E712-323A-04CA360E52DD}"/>
              </a:ext>
            </a:extLst>
          </p:cNvPr>
          <p:cNvSpPr/>
          <p:nvPr/>
        </p:nvSpPr>
        <p:spPr>
          <a:xfrm>
            <a:off x="4427318" y="232148"/>
            <a:ext cx="3331580" cy="639370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9" name="Rectangle 8">
            <a:extLst>
              <a:ext uri="{FF2B5EF4-FFF2-40B4-BE49-F238E27FC236}">
                <a16:creationId xmlns:a16="http://schemas.microsoft.com/office/drawing/2014/main" id="{6B03C29E-2692-60E9-79D5-9EE63B1A815B}"/>
              </a:ext>
            </a:extLst>
          </p:cNvPr>
          <p:cNvSpPr/>
          <p:nvPr/>
        </p:nvSpPr>
        <p:spPr>
          <a:xfrm>
            <a:off x="8030905" y="232148"/>
            <a:ext cx="3331580" cy="639370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0" name="TextBox 9">
            <a:extLst>
              <a:ext uri="{FF2B5EF4-FFF2-40B4-BE49-F238E27FC236}">
                <a16:creationId xmlns:a16="http://schemas.microsoft.com/office/drawing/2014/main" id="{CF77F790-50FA-226B-DC58-A5FCB7C59590}"/>
              </a:ext>
            </a:extLst>
          </p:cNvPr>
          <p:cNvSpPr txBox="1"/>
          <p:nvPr/>
        </p:nvSpPr>
        <p:spPr>
          <a:xfrm>
            <a:off x="4632164" y="3069495"/>
            <a:ext cx="2525212"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Robustness</a:t>
            </a:r>
          </a:p>
        </p:txBody>
      </p:sp>
      <p:sp>
        <p:nvSpPr>
          <p:cNvPr id="11" name="TextBox 10">
            <a:extLst>
              <a:ext uri="{FF2B5EF4-FFF2-40B4-BE49-F238E27FC236}">
                <a16:creationId xmlns:a16="http://schemas.microsoft.com/office/drawing/2014/main" id="{5F76A151-CC54-B243-F201-63C89064C4E8}"/>
              </a:ext>
            </a:extLst>
          </p:cNvPr>
          <p:cNvSpPr txBox="1"/>
          <p:nvPr/>
        </p:nvSpPr>
        <p:spPr>
          <a:xfrm>
            <a:off x="8158583" y="3120271"/>
            <a:ext cx="3005564"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Generalization</a:t>
            </a:r>
          </a:p>
        </p:txBody>
      </p:sp>
      <p:pic>
        <p:nvPicPr>
          <p:cNvPr id="1030" name="Picture 6" descr="Strength | Fallout Wiki | Fandom">
            <a:extLst>
              <a:ext uri="{FF2B5EF4-FFF2-40B4-BE49-F238E27FC236}">
                <a16:creationId xmlns:a16="http://schemas.microsoft.com/office/drawing/2014/main" id="{BF385C25-1D22-EC31-FC8F-195C7E54D1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7889" y="491268"/>
            <a:ext cx="2447925" cy="2447925"/>
          </a:xfrm>
          <a:prstGeom prst="rect">
            <a:avLst/>
          </a:prstGeom>
          <a:noFill/>
          <a:extLst>
            <a:ext uri="{909E8E84-426E-40DD-AFC4-6F175D3DCCD1}">
              <a14:hiddenFill xmlns:a14="http://schemas.microsoft.com/office/drawing/2010/main">
                <a:solidFill>
                  <a:srgbClr val="FFFFFF"/>
                </a:solidFill>
              </a14:hiddenFill>
            </a:ext>
          </a:extLst>
        </p:spPr>
      </p:pic>
      <p:grpSp>
        <p:nvGrpSpPr>
          <p:cNvPr id="61" name="Group 60">
            <a:extLst>
              <a:ext uri="{FF2B5EF4-FFF2-40B4-BE49-F238E27FC236}">
                <a16:creationId xmlns:a16="http://schemas.microsoft.com/office/drawing/2014/main" id="{34C2C102-AB37-52F5-36F2-D0CC2CFB4DE0}"/>
              </a:ext>
            </a:extLst>
          </p:cNvPr>
          <p:cNvGrpSpPr/>
          <p:nvPr/>
        </p:nvGrpSpPr>
        <p:grpSpPr>
          <a:xfrm>
            <a:off x="8596142" y="614677"/>
            <a:ext cx="2206893" cy="2206893"/>
            <a:chOff x="8662748" y="614677"/>
            <a:chExt cx="2206893" cy="2206893"/>
          </a:xfrm>
          <a:solidFill>
            <a:srgbClr val="FECC67"/>
          </a:solidFill>
        </p:grpSpPr>
        <p:pic>
          <p:nvPicPr>
            <p:cNvPr id="57" name="Graphic 56" descr="Wrench with solid fill">
              <a:extLst>
                <a:ext uri="{FF2B5EF4-FFF2-40B4-BE49-F238E27FC236}">
                  <a16:creationId xmlns:a16="http://schemas.microsoft.com/office/drawing/2014/main" id="{E66CA208-7487-28D9-9A4A-6DBEB0A2B6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62748" y="614677"/>
              <a:ext cx="2201106" cy="2201106"/>
            </a:xfrm>
            <a:prstGeom prst="rect">
              <a:avLst/>
            </a:prstGeom>
          </p:spPr>
        </p:pic>
        <p:pic>
          <p:nvPicPr>
            <p:cNvPr id="60" name="Graphic 59" descr="Wrench with solid fill">
              <a:extLst>
                <a:ext uri="{FF2B5EF4-FFF2-40B4-BE49-F238E27FC236}">
                  <a16:creationId xmlns:a16="http://schemas.microsoft.com/office/drawing/2014/main" id="{D7FB7FD8-AEB0-978B-98DE-9265401416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a:off x="8668535" y="620464"/>
              <a:ext cx="2201106" cy="2201106"/>
            </a:xfrm>
            <a:prstGeom prst="rect">
              <a:avLst/>
            </a:prstGeom>
          </p:spPr>
        </p:pic>
      </p:grpSp>
      <p:sp>
        <p:nvSpPr>
          <p:cNvPr id="62" name="TextBox 61">
            <a:extLst>
              <a:ext uri="{FF2B5EF4-FFF2-40B4-BE49-F238E27FC236}">
                <a16:creationId xmlns:a16="http://schemas.microsoft.com/office/drawing/2014/main" id="{11AB4A9C-BD7E-D308-EE91-8F822303EE36}"/>
              </a:ext>
            </a:extLst>
          </p:cNvPr>
          <p:cNvSpPr txBox="1"/>
          <p:nvPr/>
        </p:nvSpPr>
        <p:spPr>
          <a:xfrm>
            <a:off x="4632164" y="3590609"/>
            <a:ext cx="2931892" cy="2031325"/>
          </a:xfrm>
          <a:prstGeom prst="rect">
            <a:avLst/>
          </a:prstGeom>
          <a:noFill/>
        </p:spPr>
        <p:txBody>
          <a:bodyPr wrap="square">
            <a:spAutoFit/>
          </a:bodyPr>
          <a:lstStyle/>
          <a:p>
            <a:pPr algn="just"/>
            <a:r>
              <a:rPr lang="en-GB" sz="1400" kern="0" dirty="0">
                <a:solidFill>
                  <a:srgbClr val="FECC67"/>
                </a:solidFill>
                <a:latin typeface="NHaasGroteskDSPro-65Md" panose="020B0604020202020204" pitchFamily="34" charset="0"/>
                <a:ea typeface="DengXian" panose="02010600030101010101" pitchFamily="2" charset="-122"/>
              </a:rPr>
              <a:t>W</a:t>
            </a:r>
            <a:r>
              <a:rPr lang="en-GB" sz="1400" kern="0" dirty="0">
                <a:solidFill>
                  <a:srgbClr val="FECC67"/>
                </a:solidFill>
                <a:effectLst/>
                <a:latin typeface="NHaasGroteskDSPro-65Md" panose="020B0604020202020204" pitchFamily="34" charset="0"/>
                <a:ea typeface="DengXian" panose="02010600030101010101" pitchFamily="2" charset="-122"/>
              </a:rPr>
              <a:t>ithin the framework of our model, it exhibits limitations in detecting steganographic images with minor augmentations. Even small augmentations, such as shifting images by one pixel or altering their resolution, have a notable impact on the accuracy and precision of the model. </a:t>
            </a:r>
            <a:endParaRPr lang="en-SG" sz="2400" dirty="0">
              <a:solidFill>
                <a:srgbClr val="FECC67"/>
              </a:solidFill>
              <a:latin typeface="NHaasGroteskDSPro-65Md" panose="020B0604020202020204" pitchFamily="34" charset="0"/>
            </a:endParaRPr>
          </a:p>
        </p:txBody>
      </p:sp>
      <p:sp>
        <p:nvSpPr>
          <p:cNvPr id="63" name="TextBox 62">
            <a:extLst>
              <a:ext uri="{FF2B5EF4-FFF2-40B4-BE49-F238E27FC236}">
                <a16:creationId xmlns:a16="http://schemas.microsoft.com/office/drawing/2014/main" id="{C37FE6A7-6EDF-6B3E-2FBA-457BF5F2A801}"/>
              </a:ext>
            </a:extLst>
          </p:cNvPr>
          <p:cNvSpPr txBox="1"/>
          <p:nvPr/>
        </p:nvSpPr>
        <p:spPr>
          <a:xfrm>
            <a:off x="8229242" y="3616216"/>
            <a:ext cx="2934905" cy="1815882"/>
          </a:xfrm>
          <a:prstGeom prst="rect">
            <a:avLst/>
          </a:prstGeom>
          <a:noFill/>
        </p:spPr>
        <p:txBody>
          <a:bodyPr wrap="square">
            <a:spAutoFit/>
          </a:bodyPr>
          <a:lstStyle/>
          <a:p>
            <a:pPr algn="just"/>
            <a:r>
              <a:rPr lang="en-US" sz="1400" kern="0" dirty="0">
                <a:solidFill>
                  <a:srgbClr val="FECC67"/>
                </a:solidFill>
                <a:latin typeface="NHaasGroteskDSPro-65Md" panose="020B0604020202020204" pitchFamily="34" charset="0"/>
                <a:ea typeface="DengXian" panose="02010600030101010101" pitchFamily="2" charset="-122"/>
              </a:rPr>
              <a:t>Our current training dataset primarily consists of images </a:t>
            </a:r>
            <a:r>
              <a:rPr lang="en-US" sz="1400" kern="0" dirty="0" err="1">
                <a:solidFill>
                  <a:srgbClr val="FECC67"/>
                </a:solidFill>
                <a:latin typeface="NHaasGroteskDSPro-65Md" panose="020B0604020202020204" pitchFamily="34" charset="0"/>
                <a:ea typeface="DengXian" panose="02010600030101010101" pitchFamily="2" charset="-122"/>
              </a:rPr>
              <a:t>steganographed</a:t>
            </a:r>
            <a:r>
              <a:rPr lang="en-US" sz="1400" kern="0" dirty="0">
                <a:solidFill>
                  <a:srgbClr val="FECC67"/>
                </a:solidFill>
                <a:latin typeface="NHaasGroteskDSPro-65Md" panose="020B0604020202020204" pitchFamily="34" charset="0"/>
                <a:ea typeface="DengXian" panose="02010600030101010101" pitchFamily="2" charset="-122"/>
              </a:rPr>
              <a:t> with algorithms such as </a:t>
            </a:r>
            <a:r>
              <a:rPr lang="en-US" sz="1400" kern="0" dirty="0" err="1">
                <a:solidFill>
                  <a:srgbClr val="FECC67"/>
                </a:solidFill>
                <a:latin typeface="NHaasGroteskDSPro-65Md" panose="020B0604020202020204" pitchFamily="34" charset="0"/>
                <a:ea typeface="DengXian" panose="02010600030101010101" pitchFamily="2" charset="-122"/>
              </a:rPr>
              <a:t>JUNIward</a:t>
            </a:r>
            <a:r>
              <a:rPr lang="en-US" sz="1400" kern="0" dirty="0">
                <a:solidFill>
                  <a:srgbClr val="FECC67"/>
                </a:solidFill>
                <a:latin typeface="NHaasGroteskDSPro-65Md" panose="020B0604020202020204" pitchFamily="34" charset="0"/>
                <a:ea typeface="DengXian" panose="02010600030101010101" pitchFamily="2" charset="-122"/>
              </a:rPr>
              <a:t>, </a:t>
            </a:r>
            <a:r>
              <a:rPr lang="en-US" sz="1400" kern="0" dirty="0" err="1">
                <a:solidFill>
                  <a:srgbClr val="FECC67"/>
                </a:solidFill>
                <a:latin typeface="NHaasGroteskDSPro-65Md" panose="020B0604020202020204" pitchFamily="34" charset="0"/>
                <a:ea typeface="DengXian" panose="02010600030101010101" pitchFamily="2" charset="-122"/>
              </a:rPr>
              <a:t>JIMIpod</a:t>
            </a:r>
            <a:r>
              <a:rPr lang="en-US" sz="1400" kern="0" dirty="0">
                <a:solidFill>
                  <a:srgbClr val="FECC67"/>
                </a:solidFill>
                <a:latin typeface="NHaasGroteskDSPro-65Md" panose="020B0604020202020204" pitchFamily="34" charset="0"/>
                <a:ea typeface="DengXian" panose="02010600030101010101" pitchFamily="2" charset="-122"/>
              </a:rPr>
              <a:t>, and UERD. Consequently, if other algorithms like </a:t>
            </a:r>
            <a:r>
              <a:rPr lang="en-US" sz="1400" kern="0" dirty="0" err="1">
                <a:solidFill>
                  <a:srgbClr val="FECC67"/>
                </a:solidFill>
                <a:latin typeface="NHaasGroteskDSPro-65Md" panose="020B0604020202020204" pitchFamily="34" charset="0"/>
                <a:ea typeface="DengXian" panose="02010600030101010101" pitchFamily="2" charset="-122"/>
              </a:rPr>
              <a:t>OutGuess</a:t>
            </a:r>
            <a:r>
              <a:rPr lang="en-US" sz="1400" kern="0" dirty="0">
                <a:solidFill>
                  <a:srgbClr val="FECC67"/>
                </a:solidFill>
                <a:latin typeface="NHaasGroteskDSPro-65Md" panose="020B0604020202020204" pitchFamily="34" charset="0"/>
                <a:ea typeface="DengXian" panose="02010600030101010101" pitchFamily="2" charset="-122"/>
              </a:rPr>
              <a:t> are used, the model's performance might be compromised</a:t>
            </a:r>
            <a:endParaRPr lang="en-SG" sz="2400" dirty="0">
              <a:solidFill>
                <a:srgbClr val="FECC67"/>
              </a:solidFill>
              <a:latin typeface="NHaasGroteskDSPro-65Md" panose="020B0604020202020204" pitchFamily="34" charset="0"/>
            </a:endParaRPr>
          </a:p>
        </p:txBody>
      </p:sp>
    </p:spTree>
    <p:extLst>
      <p:ext uri="{BB962C8B-B14F-4D97-AF65-F5344CB8AC3E}">
        <p14:creationId xmlns:p14="http://schemas.microsoft.com/office/powerpoint/2010/main" val="2509922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144CEAC-BD22-5484-3927-C1FC5837039D}"/>
              </a:ext>
            </a:extLst>
          </p:cNvPr>
          <p:cNvSpPr/>
          <p:nvPr/>
        </p:nvSpPr>
        <p:spPr>
          <a:xfrm>
            <a:off x="534365" y="227029"/>
            <a:ext cx="2700760"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TextBox 6">
            <a:extLst>
              <a:ext uri="{FF2B5EF4-FFF2-40B4-BE49-F238E27FC236}">
                <a16:creationId xmlns:a16="http://schemas.microsoft.com/office/drawing/2014/main" id="{CCC831A5-4FFA-3600-1665-92E6457F8DE1}"/>
              </a:ext>
            </a:extLst>
          </p:cNvPr>
          <p:cNvSpPr txBox="1"/>
          <p:nvPr/>
        </p:nvSpPr>
        <p:spPr>
          <a:xfrm>
            <a:off x="534363" y="534804"/>
            <a:ext cx="2643175"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Attack Plan</a:t>
            </a:r>
          </a:p>
        </p:txBody>
      </p:sp>
      <p:sp>
        <p:nvSpPr>
          <p:cNvPr id="8" name="TextBox 7">
            <a:extLst>
              <a:ext uri="{FF2B5EF4-FFF2-40B4-BE49-F238E27FC236}">
                <a16:creationId xmlns:a16="http://schemas.microsoft.com/office/drawing/2014/main" id="{A37CC668-11FB-EC5D-9A81-0345F13FADD3}"/>
              </a:ext>
            </a:extLst>
          </p:cNvPr>
          <p:cNvSpPr txBox="1"/>
          <p:nvPr/>
        </p:nvSpPr>
        <p:spPr>
          <a:xfrm>
            <a:off x="534363" y="225730"/>
            <a:ext cx="1218237"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Strategy </a:t>
            </a:r>
            <a:endParaRPr lang="en-SG" dirty="0">
              <a:solidFill>
                <a:srgbClr val="E34E3D"/>
              </a:solidFill>
            </a:endParaRPr>
          </a:p>
        </p:txBody>
      </p:sp>
      <p:sp>
        <p:nvSpPr>
          <p:cNvPr id="9" name="Rectangle 8">
            <a:extLst>
              <a:ext uri="{FF2B5EF4-FFF2-40B4-BE49-F238E27FC236}">
                <a16:creationId xmlns:a16="http://schemas.microsoft.com/office/drawing/2014/main" id="{50EB3B09-D72B-DDCA-73FF-2B9C9151E9D4}"/>
              </a:ext>
            </a:extLst>
          </p:cNvPr>
          <p:cNvSpPr/>
          <p:nvPr/>
        </p:nvSpPr>
        <p:spPr>
          <a:xfrm>
            <a:off x="2103131" y="1618207"/>
            <a:ext cx="6044408" cy="265899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solidFill>
                <a:srgbClr val="FF0000"/>
              </a:solidFill>
            </a:endParaRPr>
          </a:p>
        </p:txBody>
      </p:sp>
      <p:sp>
        <p:nvSpPr>
          <p:cNvPr id="11" name="TextBox 10">
            <a:extLst>
              <a:ext uri="{FF2B5EF4-FFF2-40B4-BE49-F238E27FC236}">
                <a16:creationId xmlns:a16="http://schemas.microsoft.com/office/drawing/2014/main" id="{E0AAED09-6B95-9C0C-1DC7-C4EE333B477C}"/>
              </a:ext>
            </a:extLst>
          </p:cNvPr>
          <p:cNvSpPr txBox="1"/>
          <p:nvPr/>
        </p:nvSpPr>
        <p:spPr>
          <a:xfrm rot="16200000">
            <a:off x="-203115" y="3355851"/>
            <a:ext cx="2511064" cy="523220"/>
          </a:xfrm>
          <a:prstGeom prst="rect">
            <a:avLst/>
          </a:prstGeom>
          <a:noFill/>
        </p:spPr>
        <p:txBody>
          <a:bodyPr wrap="square">
            <a:spAutoFit/>
          </a:bodyPr>
          <a:lstStyle/>
          <a:p>
            <a:r>
              <a:rPr lang="en-US" sz="2800" dirty="0">
                <a:solidFill>
                  <a:schemeClr val="bg1"/>
                </a:solidFill>
                <a:latin typeface="NHaasGroteskDSPro-65Md" panose="020B0604020202020204" pitchFamily="34" charset="0"/>
              </a:rPr>
              <a:t>Inference</a:t>
            </a:r>
            <a:endParaRPr lang="en-SG" sz="2800" dirty="0">
              <a:solidFill>
                <a:schemeClr val="bg1"/>
              </a:solidFill>
              <a:latin typeface="NHaasGroteskDSPro-65Md" panose="020B0604020202020204" pitchFamily="34" charset="0"/>
            </a:endParaRPr>
          </a:p>
        </p:txBody>
      </p:sp>
      <p:sp>
        <p:nvSpPr>
          <p:cNvPr id="12" name="TextBox 11">
            <a:extLst>
              <a:ext uri="{FF2B5EF4-FFF2-40B4-BE49-F238E27FC236}">
                <a16:creationId xmlns:a16="http://schemas.microsoft.com/office/drawing/2014/main" id="{2FF3F937-E4DE-EE03-6178-FD2217DCD5FE}"/>
              </a:ext>
            </a:extLst>
          </p:cNvPr>
          <p:cNvSpPr txBox="1"/>
          <p:nvPr/>
        </p:nvSpPr>
        <p:spPr>
          <a:xfrm>
            <a:off x="2294036" y="1742093"/>
            <a:ext cx="5688515" cy="646331"/>
          </a:xfrm>
          <a:prstGeom prst="rect">
            <a:avLst/>
          </a:prstGeom>
          <a:noFill/>
        </p:spPr>
        <p:txBody>
          <a:bodyPr wrap="square">
            <a:spAutoFit/>
          </a:bodyPr>
          <a:lstStyle/>
          <a:p>
            <a:r>
              <a:rPr lang="en-US" sz="3600" dirty="0">
                <a:solidFill>
                  <a:schemeClr val="bg1"/>
                </a:solidFill>
                <a:latin typeface="NHaasGroteskDSPro-65Md" panose="020B0604020202020204" pitchFamily="34" charset="0"/>
              </a:rPr>
              <a:t>Attack Types</a:t>
            </a:r>
            <a:endParaRPr lang="en-SG" sz="3600" dirty="0">
              <a:solidFill>
                <a:schemeClr val="bg1"/>
              </a:solidFill>
              <a:latin typeface="NHaasGroteskDSPro-65Md" panose="020B0604020202020204" pitchFamily="34" charset="0"/>
            </a:endParaRPr>
          </a:p>
        </p:txBody>
      </p:sp>
      <p:sp>
        <p:nvSpPr>
          <p:cNvPr id="17" name="Rectangle 16">
            <a:extLst>
              <a:ext uri="{FF2B5EF4-FFF2-40B4-BE49-F238E27FC236}">
                <a16:creationId xmlns:a16="http://schemas.microsoft.com/office/drawing/2014/main" id="{3900E447-C0B6-D5F3-9E61-FAC2169DBC65}"/>
              </a:ext>
            </a:extLst>
          </p:cNvPr>
          <p:cNvSpPr/>
          <p:nvPr/>
        </p:nvSpPr>
        <p:spPr>
          <a:xfrm>
            <a:off x="534363" y="1618207"/>
            <a:ext cx="1218540" cy="493136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solidFill>
                <a:srgbClr val="FF0000"/>
              </a:solidFill>
            </a:endParaRPr>
          </a:p>
        </p:txBody>
      </p:sp>
      <p:sp>
        <p:nvSpPr>
          <p:cNvPr id="19" name="TextBox 18">
            <a:extLst>
              <a:ext uri="{FF2B5EF4-FFF2-40B4-BE49-F238E27FC236}">
                <a16:creationId xmlns:a16="http://schemas.microsoft.com/office/drawing/2014/main" id="{C978CCE3-53EB-EF24-455E-D30F0DB16143}"/>
              </a:ext>
            </a:extLst>
          </p:cNvPr>
          <p:cNvSpPr txBox="1"/>
          <p:nvPr/>
        </p:nvSpPr>
        <p:spPr>
          <a:xfrm rot="16200000">
            <a:off x="-913987" y="3400366"/>
            <a:ext cx="3932807" cy="523220"/>
          </a:xfrm>
          <a:prstGeom prst="rect">
            <a:avLst/>
          </a:prstGeom>
          <a:noFill/>
        </p:spPr>
        <p:txBody>
          <a:bodyPr wrap="square">
            <a:spAutoFit/>
          </a:bodyPr>
          <a:lstStyle/>
          <a:p>
            <a:r>
              <a:rPr lang="en-US" sz="2800" dirty="0">
                <a:solidFill>
                  <a:schemeClr val="bg1"/>
                </a:solidFill>
                <a:latin typeface="NHaasGroteskDSPro-65Md" panose="020B0604020202020204" pitchFamily="34" charset="0"/>
              </a:rPr>
              <a:t>Training &amp;  Inference</a:t>
            </a:r>
            <a:endParaRPr lang="en-SG" sz="2800" dirty="0">
              <a:solidFill>
                <a:schemeClr val="bg1"/>
              </a:solidFill>
              <a:latin typeface="NHaasGroteskDSPro-65Md" panose="020B0604020202020204" pitchFamily="34" charset="0"/>
            </a:endParaRPr>
          </a:p>
        </p:txBody>
      </p:sp>
      <p:sp>
        <p:nvSpPr>
          <p:cNvPr id="10" name="Rectangle 9">
            <a:extLst>
              <a:ext uri="{FF2B5EF4-FFF2-40B4-BE49-F238E27FC236}">
                <a16:creationId xmlns:a16="http://schemas.microsoft.com/office/drawing/2014/main" id="{F750985D-789B-D36C-31C6-47D747E56F09}"/>
              </a:ext>
            </a:extLst>
          </p:cNvPr>
          <p:cNvSpPr/>
          <p:nvPr/>
        </p:nvSpPr>
        <p:spPr>
          <a:xfrm>
            <a:off x="2103131" y="4422387"/>
            <a:ext cx="2621269" cy="21271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solidFill>
                <a:srgbClr val="FF0000"/>
              </a:solidFill>
            </a:endParaRPr>
          </a:p>
        </p:txBody>
      </p:sp>
      <p:sp>
        <p:nvSpPr>
          <p:cNvPr id="13" name="Rectangle 12">
            <a:extLst>
              <a:ext uri="{FF2B5EF4-FFF2-40B4-BE49-F238E27FC236}">
                <a16:creationId xmlns:a16="http://schemas.microsoft.com/office/drawing/2014/main" id="{7540691B-19D1-50D6-68FE-6B313E8B148A}"/>
              </a:ext>
            </a:extLst>
          </p:cNvPr>
          <p:cNvSpPr/>
          <p:nvPr/>
        </p:nvSpPr>
        <p:spPr>
          <a:xfrm>
            <a:off x="4963563" y="4422387"/>
            <a:ext cx="4080792" cy="21271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solidFill>
                <a:srgbClr val="FF0000"/>
              </a:solidFill>
            </a:endParaRPr>
          </a:p>
        </p:txBody>
      </p:sp>
      <p:sp>
        <p:nvSpPr>
          <p:cNvPr id="14" name="Rectangle 13">
            <a:extLst>
              <a:ext uri="{FF2B5EF4-FFF2-40B4-BE49-F238E27FC236}">
                <a16:creationId xmlns:a16="http://schemas.microsoft.com/office/drawing/2014/main" id="{325FEB57-4579-E382-6EAF-52DDB5839339}"/>
              </a:ext>
            </a:extLst>
          </p:cNvPr>
          <p:cNvSpPr/>
          <p:nvPr/>
        </p:nvSpPr>
        <p:spPr>
          <a:xfrm>
            <a:off x="8270631" y="1618207"/>
            <a:ext cx="3495035" cy="265899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solidFill>
                <a:srgbClr val="FF0000"/>
              </a:solidFill>
            </a:endParaRPr>
          </a:p>
        </p:txBody>
      </p:sp>
      <p:sp>
        <p:nvSpPr>
          <p:cNvPr id="15" name="Rectangle 14">
            <a:extLst>
              <a:ext uri="{FF2B5EF4-FFF2-40B4-BE49-F238E27FC236}">
                <a16:creationId xmlns:a16="http://schemas.microsoft.com/office/drawing/2014/main" id="{0BE07DFA-20D6-EEA5-B3A0-7A3F3069FDA6}"/>
              </a:ext>
            </a:extLst>
          </p:cNvPr>
          <p:cNvSpPr/>
          <p:nvPr/>
        </p:nvSpPr>
        <p:spPr>
          <a:xfrm>
            <a:off x="9189733" y="4422387"/>
            <a:ext cx="2575933" cy="21271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solidFill>
                <a:srgbClr val="FF0000"/>
              </a:solidFill>
            </a:endParaRPr>
          </a:p>
        </p:txBody>
      </p:sp>
      <p:sp>
        <p:nvSpPr>
          <p:cNvPr id="16" name="TextBox 15">
            <a:extLst>
              <a:ext uri="{FF2B5EF4-FFF2-40B4-BE49-F238E27FC236}">
                <a16:creationId xmlns:a16="http://schemas.microsoft.com/office/drawing/2014/main" id="{1B2FA502-AAB6-999C-4D28-5AD27A3C4007}"/>
              </a:ext>
            </a:extLst>
          </p:cNvPr>
          <p:cNvSpPr txBox="1"/>
          <p:nvPr/>
        </p:nvSpPr>
        <p:spPr>
          <a:xfrm>
            <a:off x="2309875" y="2388424"/>
            <a:ext cx="3932807" cy="523220"/>
          </a:xfrm>
          <a:prstGeom prst="rect">
            <a:avLst/>
          </a:prstGeom>
          <a:noFill/>
        </p:spPr>
        <p:txBody>
          <a:bodyPr wrap="square">
            <a:spAutoFit/>
          </a:bodyPr>
          <a:lstStyle/>
          <a:p>
            <a:r>
              <a:rPr lang="en-US" sz="2800" dirty="0">
                <a:solidFill>
                  <a:srgbClr val="F7ADB2"/>
                </a:solidFill>
                <a:latin typeface="NHaasGroteskDSPro-65Md" panose="020B0604020202020204" pitchFamily="34" charset="0"/>
              </a:rPr>
              <a:t>Reverse Engineering </a:t>
            </a:r>
            <a:endParaRPr lang="en-SG" sz="2800" dirty="0">
              <a:solidFill>
                <a:srgbClr val="F7ADB2"/>
              </a:solidFill>
              <a:latin typeface="NHaasGroteskDSPro-65Md" panose="020B0604020202020204" pitchFamily="34" charset="0"/>
            </a:endParaRPr>
          </a:p>
        </p:txBody>
      </p:sp>
      <p:sp>
        <p:nvSpPr>
          <p:cNvPr id="18" name="TextBox 17">
            <a:extLst>
              <a:ext uri="{FF2B5EF4-FFF2-40B4-BE49-F238E27FC236}">
                <a16:creationId xmlns:a16="http://schemas.microsoft.com/office/drawing/2014/main" id="{8B399EE5-19EC-362F-8D3C-CF6AF49DE727}"/>
              </a:ext>
            </a:extLst>
          </p:cNvPr>
          <p:cNvSpPr txBox="1"/>
          <p:nvPr/>
        </p:nvSpPr>
        <p:spPr>
          <a:xfrm>
            <a:off x="2309874" y="2887052"/>
            <a:ext cx="3932807" cy="523220"/>
          </a:xfrm>
          <a:prstGeom prst="rect">
            <a:avLst/>
          </a:prstGeom>
          <a:noFill/>
        </p:spPr>
        <p:txBody>
          <a:bodyPr wrap="square">
            <a:spAutoFit/>
          </a:bodyPr>
          <a:lstStyle/>
          <a:p>
            <a:r>
              <a:rPr lang="en-US" sz="2800" dirty="0">
                <a:solidFill>
                  <a:srgbClr val="F7ADB2"/>
                </a:solidFill>
                <a:latin typeface="NHaasGroteskDSPro-65Md" panose="020B0604020202020204" pitchFamily="34" charset="0"/>
              </a:rPr>
              <a:t>Data Poisoning </a:t>
            </a:r>
            <a:endParaRPr lang="en-SG" sz="2800" dirty="0">
              <a:solidFill>
                <a:srgbClr val="F7ADB2"/>
              </a:solidFill>
              <a:latin typeface="NHaasGroteskDSPro-65Md" panose="020B0604020202020204" pitchFamily="34" charset="0"/>
            </a:endParaRPr>
          </a:p>
        </p:txBody>
      </p:sp>
      <p:sp>
        <p:nvSpPr>
          <p:cNvPr id="20" name="TextBox 19">
            <a:extLst>
              <a:ext uri="{FF2B5EF4-FFF2-40B4-BE49-F238E27FC236}">
                <a16:creationId xmlns:a16="http://schemas.microsoft.com/office/drawing/2014/main" id="{AB1FBB53-A0AD-9B39-FE01-D653B0D26D30}"/>
              </a:ext>
            </a:extLst>
          </p:cNvPr>
          <p:cNvSpPr txBox="1"/>
          <p:nvPr/>
        </p:nvSpPr>
        <p:spPr>
          <a:xfrm>
            <a:off x="8371439" y="1695572"/>
            <a:ext cx="2396207" cy="646331"/>
          </a:xfrm>
          <a:prstGeom prst="rect">
            <a:avLst/>
          </a:prstGeom>
          <a:noFill/>
        </p:spPr>
        <p:txBody>
          <a:bodyPr wrap="square">
            <a:spAutoFit/>
          </a:bodyPr>
          <a:lstStyle/>
          <a:p>
            <a:r>
              <a:rPr lang="en-US" sz="3600" dirty="0">
                <a:solidFill>
                  <a:schemeClr val="bg1"/>
                </a:solidFill>
                <a:latin typeface="NHaasGroteskDSPro-65Md" panose="020B0604020202020204" pitchFamily="34" charset="0"/>
              </a:rPr>
              <a:t>Objective </a:t>
            </a:r>
            <a:endParaRPr lang="en-SG" sz="3600" dirty="0">
              <a:solidFill>
                <a:schemeClr val="bg1"/>
              </a:solidFill>
              <a:latin typeface="NHaasGroteskDSPro-65Md" panose="020B0604020202020204" pitchFamily="34" charset="0"/>
            </a:endParaRPr>
          </a:p>
        </p:txBody>
      </p:sp>
      <p:sp>
        <p:nvSpPr>
          <p:cNvPr id="21" name="TextBox 20">
            <a:extLst>
              <a:ext uri="{FF2B5EF4-FFF2-40B4-BE49-F238E27FC236}">
                <a16:creationId xmlns:a16="http://schemas.microsoft.com/office/drawing/2014/main" id="{CE381C18-F7C3-6B18-2A3D-CF849080FA97}"/>
              </a:ext>
            </a:extLst>
          </p:cNvPr>
          <p:cNvSpPr txBox="1"/>
          <p:nvPr/>
        </p:nvSpPr>
        <p:spPr>
          <a:xfrm>
            <a:off x="5138294" y="4558542"/>
            <a:ext cx="1807630" cy="646331"/>
          </a:xfrm>
          <a:prstGeom prst="rect">
            <a:avLst/>
          </a:prstGeom>
          <a:noFill/>
        </p:spPr>
        <p:txBody>
          <a:bodyPr wrap="square">
            <a:spAutoFit/>
          </a:bodyPr>
          <a:lstStyle/>
          <a:p>
            <a:r>
              <a:rPr lang="en-US" sz="3600" dirty="0">
                <a:solidFill>
                  <a:schemeClr val="bg1"/>
                </a:solidFill>
                <a:latin typeface="NHaasGroteskDSPro-65Md" panose="020B0604020202020204" pitchFamily="34" charset="0"/>
              </a:rPr>
              <a:t>Output </a:t>
            </a:r>
            <a:endParaRPr lang="en-SG" sz="3600" dirty="0">
              <a:solidFill>
                <a:schemeClr val="bg1"/>
              </a:solidFill>
              <a:latin typeface="NHaasGroteskDSPro-65Md" panose="020B0604020202020204" pitchFamily="34" charset="0"/>
            </a:endParaRPr>
          </a:p>
        </p:txBody>
      </p:sp>
      <p:sp>
        <p:nvSpPr>
          <p:cNvPr id="22" name="TextBox 21">
            <a:extLst>
              <a:ext uri="{FF2B5EF4-FFF2-40B4-BE49-F238E27FC236}">
                <a16:creationId xmlns:a16="http://schemas.microsoft.com/office/drawing/2014/main" id="{5D2B07C0-1814-B2BA-579A-1713C1646949}"/>
              </a:ext>
            </a:extLst>
          </p:cNvPr>
          <p:cNvSpPr txBox="1"/>
          <p:nvPr/>
        </p:nvSpPr>
        <p:spPr>
          <a:xfrm>
            <a:off x="2126576" y="4549827"/>
            <a:ext cx="2396207" cy="646331"/>
          </a:xfrm>
          <a:prstGeom prst="rect">
            <a:avLst/>
          </a:prstGeom>
          <a:noFill/>
        </p:spPr>
        <p:txBody>
          <a:bodyPr wrap="square">
            <a:spAutoFit/>
          </a:bodyPr>
          <a:lstStyle/>
          <a:p>
            <a:r>
              <a:rPr lang="en-US" sz="3600" dirty="0">
                <a:solidFill>
                  <a:schemeClr val="bg1"/>
                </a:solidFill>
                <a:latin typeface="NHaasGroteskDSPro-65Md" panose="020B0604020202020204" pitchFamily="34" charset="0"/>
              </a:rPr>
              <a:t>Probability </a:t>
            </a:r>
            <a:endParaRPr lang="en-SG" sz="3600" dirty="0">
              <a:solidFill>
                <a:schemeClr val="bg1"/>
              </a:solidFill>
              <a:latin typeface="NHaasGroteskDSPro-65Md" panose="020B0604020202020204" pitchFamily="34" charset="0"/>
            </a:endParaRPr>
          </a:p>
        </p:txBody>
      </p:sp>
      <p:sp>
        <p:nvSpPr>
          <p:cNvPr id="23" name="TextBox 22">
            <a:extLst>
              <a:ext uri="{FF2B5EF4-FFF2-40B4-BE49-F238E27FC236}">
                <a16:creationId xmlns:a16="http://schemas.microsoft.com/office/drawing/2014/main" id="{84230ED1-9E7D-6F4C-9ED3-97FF82004ED7}"/>
              </a:ext>
            </a:extLst>
          </p:cNvPr>
          <p:cNvSpPr txBox="1"/>
          <p:nvPr/>
        </p:nvSpPr>
        <p:spPr>
          <a:xfrm>
            <a:off x="9279595" y="4510062"/>
            <a:ext cx="2396207" cy="646331"/>
          </a:xfrm>
          <a:prstGeom prst="rect">
            <a:avLst/>
          </a:prstGeom>
          <a:noFill/>
        </p:spPr>
        <p:txBody>
          <a:bodyPr wrap="square">
            <a:spAutoFit/>
          </a:bodyPr>
          <a:lstStyle/>
          <a:p>
            <a:r>
              <a:rPr lang="en-US" sz="3600" dirty="0">
                <a:solidFill>
                  <a:schemeClr val="bg1"/>
                </a:solidFill>
                <a:latin typeface="NHaasGroteskDSPro-65Md" panose="020B0604020202020204" pitchFamily="34" charset="0"/>
              </a:rPr>
              <a:t>Impact  </a:t>
            </a:r>
            <a:endParaRPr lang="en-SG" sz="3600" dirty="0">
              <a:solidFill>
                <a:schemeClr val="bg1"/>
              </a:solidFill>
              <a:latin typeface="NHaasGroteskDSPro-65Md" panose="020B0604020202020204" pitchFamily="34" charset="0"/>
            </a:endParaRPr>
          </a:p>
        </p:txBody>
      </p:sp>
      <p:sp>
        <p:nvSpPr>
          <p:cNvPr id="24" name="TextBox 23">
            <a:extLst>
              <a:ext uri="{FF2B5EF4-FFF2-40B4-BE49-F238E27FC236}">
                <a16:creationId xmlns:a16="http://schemas.microsoft.com/office/drawing/2014/main" id="{C508077C-B3B1-75F9-0EB3-9DE9283DCE59}"/>
              </a:ext>
            </a:extLst>
          </p:cNvPr>
          <p:cNvSpPr txBox="1"/>
          <p:nvPr/>
        </p:nvSpPr>
        <p:spPr>
          <a:xfrm>
            <a:off x="2169992" y="5239793"/>
            <a:ext cx="2109142" cy="923330"/>
          </a:xfrm>
          <a:prstGeom prst="rect">
            <a:avLst/>
          </a:prstGeom>
          <a:noFill/>
        </p:spPr>
        <p:txBody>
          <a:bodyPr wrap="square">
            <a:spAutoFit/>
          </a:bodyPr>
          <a:lstStyle/>
          <a:p>
            <a:r>
              <a:rPr lang="en-US" sz="5400" dirty="0">
                <a:solidFill>
                  <a:srgbClr val="F7ADB2"/>
                </a:solidFill>
                <a:latin typeface="NHaasGroteskDSPro-65Md" panose="020B0604020202020204" pitchFamily="34" charset="0"/>
              </a:rPr>
              <a:t>Low</a:t>
            </a:r>
            <a:endParaRPr lang="en-SG" sz="5400" dirty="0">
              <a:solidFill>
                <a:srgbClr val="F7ADB2"/>
              </a:solidFill>
              <a:latin typeface="NHaasGroteskDSPro-65Md" panose="020B0604020202020204" pitchFamily="34" charset="0"/>
            </a:endParaRPr>
          </a:p>
        </p:txBody>
      </p:sp>
      <p:sp>
        <p:nvSpPr>
          <p:cNvPr id="25" name="TextBox 24">
            <a:extLst>
              <a:ext uri="{FF2B5EF4-FFF2-40B4-BE49-F238E27FC236}">
                <a16:creationId xmlns:a16="http://schemas.microsoft.com/office/drawing/2014/main" id="{B26FABBA-A52F-7CBA-E839-D5C4B7E83E9D}"/>
              </a:ext>
            </a:extLst>
          </p:cNvPr>
          <p:cNvSpPr txBox="1"/>
          <p:nvPr/>
        </p:nvSpPr>
        <p:spPr>
          <a:xfrm>
            <a:off x="9339448" y="5204873"/>
            <a:ext cx="2336354" cy="923330"/>
          </a:xfrm>
          <a:prstGeom prst="rect">
            <a:avLst/>
          </a:prstGeom>
          <a:noFill/>
        </p:spPr>
        <p:txBody>
          <a:bodyPr wrap="square">
            <a:spAutoFit/>
          </a:bodyPr>
          <a:lstStyle/>
          <a:p>
            <a:r>
              <a:rPr lang="en-US" sz="5400" dirty="0">
                <a:solidFill>
                  <a:srgbClr val="F7ADB2"/>
                </a:solidFill>
                <a:latin typeface="NHaasGroteskDSPro-65Md" panose="020B0604020202020204" pitchFamily="34" charset="0"/>
              </a:rPr>
              <a:t>VHIGH</a:t>
            </a:r>
            <a:endParaRPr lang="en-SG" sz="5400" dirty="0">
              <a:solidFill>
                <a:srgbClr val="F7ADB2"/>
              </a:solidFill>
              <a:latin typeface="NHaasGroteskDSPro-65Md" panose="020B0604020202020204" pitchFamily="34" charset="0"/>
            </a:endParaRPr>
          </a:p>
        </p:txBody>
      </p:sp>
      <p:sp>
        <p:nvSpPr>
          <p:cNvPr id="26" name="TextBox 25">
            <a:extLst>
              <a:ext uri="{FF2B5EF4-FFF2-40B4-BE49-F238E27FC236}">
                <a16:creationId xmlns:a16="http://schemas.microsoft.com/office/drawing/2014/main" id="{8B0636F1-F7D1-53E0-49B4-2097C1D20504}"/>
              </a:ext>
            </a:extLst>
          </p:cNvPr>
          <p:cNvSpPr txBox="1"/>
          <p:nvPr/>
        </p:nvSpPr>
        <p:spPr>
          <a:xfrm>
            <a:off x="8445770" y="2332058"/>
            <a:ext cx="3286198" cy="1569660"/>
          </a:xfrm>
          <a:prstGeom prst="rect">
            <a:avLst/>
          </a:prstGeom>
          <a:noFill/>
        </p:spPr>
        <p:txBody>
          <a:bodyPr wrap="square">
            <a:spAutoFit/>
          </a:bodyPr>
          <a:lstStyle/>
          <a:p>
            <a:r>
              <a:rPr lang="en-US" sz="2400" dirty="0">
                <a:solidFill>
                  <a:srgbClr val="F7ADB2"/>
                </a:solidFill>
                <a:latin typeface="NHaasGroteskDSPro-65Md" panose="020B0604020202020204" pitchFamily="34" charset="0"/>
              </a:rPr>
              <a:t>Present Model with Erroneous Data, Edit Model Architecture for Backdoor</a:t>
            </a:r>
            <a:endParaRPr lang="en-SG" sz="2400" dirty="0">
              <a:solidFill>
                <a:srgbClr val="F7ADB2"/>
              </a:solidFill>
              <a:latin typeface="NHaasGroteskDSPro-65Md" panose="020B0604020202020204" pitchFamily="34" charset="0"/>
            </a:endParaRPr>
          </a:p>
        </p:txBody>
      </p:sp>
      <p:sp>
        <p:nvSpPr>
          <p:cNvPr id="28" name="TextBox 27">
            <a:extLst>
              <a:ext uri="{FF2B5EF4-FFF2-40B4-BE49-F238E27FC236}">
                <a16:creationId xmlns:a16="http://schemas.microsoft.com/office/drawing/2014/main" id="{3EC754BD-C9B9-0F9C-A036-1E96DACC1EA3}"/>
              </a:ext>
            </a:extLst>
          </p:cNvPr>
          <p:cNvSpPr txBox="1"/>
          <p:nvPr/>
        </p:nvSpPr>
        <p:spPr>
          <a:xfrm>
            <a:off x="5178263" y="5098252"/>
            <a:ext cx="3884783" cy="1323439"/>
          </a:xfrm>
          <a:prstGeom prst="rect">
            <a:avLst/>
          </a:prstGeom>
          <a:noFill/>
        </p:spPr>
        <p:txBody>
          <a:bodyPr wrap="square">
            <a:spAutoFit/>
          </a:bodyPr>
          <a:lstStyle/>
          <a:p>
            <a:r>
              <a:rPr lang="en-US" sz="2000" dirty="0">
                <a:solidFill>
                  <a:srgbClr val="F7ADB2"/>
                </a:solidFill>
                <a:latin typeface="NHaasGroteskDSPro-65Md" panose="020B0604020202020204" pitchFamily="34" charset="0"/>
              </a:rPr>
              <a:t>Evasion Through Confusing/Poisoning Model/Poisoning Data, active persistence</a:t>
            </a:r>
            <a:endParaRPr lang="en-SG" sz="2000" dirty="0">
              <a:solidFill>
                <a:srgbClr val="F7ADB2"/>
              </a:solidFill>
              <a:latin typeface="NHaasGroteskDSPro-65Md" panose="020B0604020202020204" pitchFamily="34" charset="0"/>
            </a:endParaRPr>
          </a:p>
        </p:txBody>
      </p:sp>
      <p:sp>
        <p:nvSpPr>
          <p:cNvPr id="30" name="TextBox 29">
            <a:extLst>
              <a:ext uri="{FF2B5EF4-FFF2-40B4-BE49-F238E27FC236}">
                <a16:creationId xmlns:a16="http://schemas.microsoft.com/office/drawing/2014/main" id="{644C2ECE-750C-5824-5460-F54C232CF349}"/>
              </a:ext>
            </a:extLst>
          </p:cNvPr>
          <p:cNvSpPr txBox="1"/>
          <p:nvPr/>
        </p:nvSpPr>
        <p:spPr>
          <a:xfrm>
            <a:off x="2283851" y="3355851"/>
            <a:ext cx="3932807" cy="523220"/>
          </a:xfrm>
          <a:prstGeom prst="rect">
            <a:avLst/>
          </a:prstGeom>
          <a:noFill/>
        </p:spPr>
        <p:txBody>
          <a:bodyPr wrap="square">
            <a:spAutoFit/>
          </a:bodyPr>
          <a:lstStyle/>
          <a:p>
            <a:r>
              <a:rPr lang="en-US" sz="2800" dirty="0">
                <a:solidFill>
                  <a:srgbClr val="F7ADB2"/>
                </a:solidFill>
                <a:latin typeface="NHaasGroteskDSPro-65Md" panose="020B0604020202020204" pitchFamily="34" charset="0"/>
              </a:rPr>
              <a:t>Backdoor Attacks </a:t>
            </a:r>
            <a:endParaRPr lang="en-SG" sz="2800" dirty="0">
              <a:solidFill>
                <a:srgbClr val="F7ADB2"/>
              </a:solidFill>
              <a:latin typeface="NHaasGroteskDSPro-65Md" panose="020B0604020202020204" pitchFamily="34" charset="0"/>
            </a:endParaRPr>
          </a:p>
        </p:txBody>
      </p:sp>
      <p:grpSp>
        <p:nvGrpSpPr>
          <p:cNvPr id="34" name="Group 33">
            <a:extLst>
              <a:ext uri="{FF2B5EF4-FFF2-40B4-BE49-F238E27FC236}">
                <a16:creationId xmlns:a16="http://schemas.microsoft.com/office/drawing/2014/main" id="{BC23E418-169F-FB53-408D-0974A54D4E1F}"/>
              </a:ext>
            </a:extLst>
          </p:cNvPr>
          <p:cNvGrpSpPr/>
          <p:nvPr/>
        </p:nvGrpSpPr>
        <p:grpSpPr>
          <a:xfrm>
            <a:off x="9371098" y="197156"/>
            <a:ext cx="2685233" cy="891251"/>
            <a:chOff x="8329381" y="197156"/>
            <a:chExt cx="2685233" cy="891251"/>
          </a:xfrm>
        </p:grpSpPr>
        <p:sp>
          <p:nvSpPr>
            <p:cNvPr id="31" name="Rectangle 30">
              <a:extLst>
                <a:ext uri="{FF2B5EF4-FFF2-40B4-BE49-F238E27FC236}">
                  <a16:creationId xmlns:a16="http://schemas.microsoft.com/office/drawing/2014/main" id="{B53F4AA5-EA4A-9AB2-DA5E-05FDFAB48572}"/>
                </a:ext>
              </a:extLst>
            </p:cNvPr>
            <p:cNvSpPr/>
            <p:nvPr/>
          </p:nvSpPr>
          <p:spPr>
            <a:xfrm>
              <a:off x="8329381" y="197156"/>
              <a:ext cx="2365627"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2" name="TextBox 31">
              <a:extLst>
                <a:ext uri="{FF2B5EF4-FFF2-40B4-BE49-F238E27FC236}">
                  <a16:creationId xmlns:a16="http://schemas.microsoft.com/office/drawing/2014/main" id="{E1261C0E-77B0-294F-1B40-BF60CDBE7C7E}"/>
                </a:ext>
              </a:extLst>
            </p:cNvPr>
            <p:cNvSpPr txBox="1"/>
            <p:nvPr/>
          </p:nvSpPr>
          <p:spPr>
            <a:xfrm>
              <a:off x="8371439" y="500167"/>
              <a:ext cx="2643175"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Scenario 1</a:t>
              </a:r>
            </a:p>
          </p:txBody>
        </p:sp>
        <p:sp>
          <p:nvSpPr>
            <p:cNvPr id="33" name="TextBox 32">
              <a:extLst>
                <a:ext uri="{FF2B5EF4-FFF2-40B4-BE49-F238E27FC236}">
                  <a16:creationId xmlns:a16="http://schemas.microsoft.com/office/drawing/2014/main" id="{1C4E59B8-B273-BC7F-BB87-08B9459F8E23}"/>
                </a:ext>
              </a:extLst>
            </p:cNvPr>
            <p:cNvSpPr txBox="1"/>
            <p:nvPr/>
          </p:nvSpPr>
          <p:spPr>
            <a:xfrm>
              <a:off x="8364192" y="263565"/>
              <a:ext cx="1218237"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Case </a:t>
              </a:r>
              <a:endParaRPr lang="en-SG" dirty="0">
                <a:solidFill>
                  <a:srgbClr val="E34E3D"/>
                </a:solidFill>
              </a:endParaRPr>
            </a:p>
          </p:txBody>
        </p:sp>
      </p:grpSp>
    </p:spTree>
    <p:extLst>
      <p:ext uri="{BB962C8B-B14F-4D97-AF65-F5344CB8AC3E}">
        <p14:creationId xmlns:p14="http://schemas.microsoft.com/office/powerpoint/2010/main" val="24430052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807C8E-3CBA-E179-0524-57288968E628}"/>
              </a:ext>
            </a:extLst>
          </p:cNvPr>
          <p:cNvSpPr/>
          <p:nvPr/>
        </p:nvSpPr>
        <p:spPr>
          <a:xfrm>
            <a:off x="9416004" y="321203"/>
            <a:ext cx="2349661"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TextBox 4">
            <a:extLst>
              <a:ext uri="{FF2B5EF4-FFF2-40B4-BE49-F238E27FC236}">
                <a16:creationId xmlns:a16="http://schemas.microsoft.com/office/drawing/2014/main" id="{44E46B12-6A6A-4068-55D6-2F88C7894A45}"/>
              </a:ext>
            </a:extLst>
          </p:cNvPr>
          <p:cNvSpPr txBox="1"/>
          <p:nvPr/>
        </p:nvSpPr>
        <p:spPr>
          <a:xfrm>
            <a:off x="9416005" y="321203"/>
            <a:ext cx="1608881"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Framework</a:t>
            </a:r>
            <a:endParaRPr lang="en-SG" dirty="0"/>
          </a:p>
        </p:txBody>
      </p:sp>
      <p:sp>
        <p:nvSpPr>
          <p:cNvPr id="219" name="TextBox 218">
            <a:extLst>
              <a:ext uri="{FF2B5EF4-FFF2-40B4-BE49-F238E27FC236}">
                <a16:creationId xmlns:a16="http://schemas.microsoft.com/office/drawing/2014/main" id="{29BEA8FA-DD10-93A3-17B3-FAA47D99E29C}"/>
              </a:ext>
            </a:extLst>
          </p:cNvPr>
          <p:cNvSpPr txBox="1"/>
          <p:nvPr/>
        </p:nvSpPr>
        <p:spPr>
          <a:xfrm>
            <a:off x="9416005" y="618992"/>
            <a:ext cx="2349660"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ATLAS</a:t>
            </a:r>
          </a:p>
        </p:txBody>
      </p:sp>
      <p:sp>
        <p:nvSpPr>
          <p:cNvPr id="4" name="Rectangle 3">
            <a:extLst>
              <a:ext uri="{FF2B5EF4-FFF2-40B4-BE49-F238E27FC236}">
                <a16:creationId xmlns:a16="http://schemas.microsoft.com/office/drawing/2014/main" id="{236A9755-AD36-576C-4AD2-FFCD8FCE1ABE}"/>
              </a:ext>
            </a:extLst>
          </p:cNvPr>
          <p:cNvSpPr/>
          <p:nvPr/>
        </p:nvSpPr>
        <p:spPr>
          <a:xfrm>
            <a:off x="534364" y="5600047"/>
            <a:ext cx="2642887"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8" name="TextBox 7">
            <a:extLst>
              <a:ext uri="{FF2B5EF4-FFF2-40B4-BE49-F238E27FC236}">
                <a16:creationId xmlns:a16="http://schemas.microsoft.com/office/drawing/2014/main" id="{149107E1-D47F-8E9C-A857-965CA1492069}"/>
              </a:ext>
            </a:extLst>
          </p:cNvPr>
          <p:cNvSpPr txBox="1"/>
          <p:nvPr/>
        </p:nvSpPr>
        <p:spPr>
          <a:xfrm>
            <a:off x="581390" y="5645899"/>
            <a:ext cx="1698824"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Nature</a:t>
            </a:r>
            <a:endParaRPr lang="en-SG" dirty="0">
              <a:solidFill>
                <a:srgbClr val="E34E3D"/>
              </a:solidFill>
            </a:endParaRPr>
          </a:p>
        </p:txBody>
      </p:sp>
      <p:sp>
        <p:nvSpPr>
          <p:cNvPr id="9" name="TextBox 8">
            <a:extLst>
              <a:ext uri="{FF2B5EF4-FFF2-40B4-BE49-F238E27FC236}">
                <a16:creationId xmlns:a16="http://schemas.microsoft.com/office/drawing/2014/main" id="{A8E31BCD-BCE3-7FA1-CB17-9DFF8DAC699B}"/>
              </a:ext>
            </a:extLst>
          </p:cNvPr>
          <p:cNvSpPr txBox="1"/>
          <p:nvPr/>
        </p:nvSpPr>
        <p:spPr>
          <a:xfrm>
            <a:off x="581390" y="5952022"/>
            <a:ext cx="2396387"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White Box</a:t>
            </a:r>
          </a:p>
        </p:txBody>
      </p:sp>
      <p:sp>
        <p:nvSpPr>
          <p:cNvPr id="10" name="Rectangle 9">
            <a:extLst>
              <a:ext uri="{FF2B5EF4-FFF2-40B4-BE49-F238E27FC236}">
                <a16:creationId xmlns:a16="http://schemas.microsoft.com/office/drawing/2014/main" id="{F6367102-F527-3953-2FA3-7DAC74FF9A3A}"/>
              </a:ext>
            </a:extLst>
          </p:cNvPr>
          <p:cNvSpPr/>
          <p:nvPr/>
        </p:nvSpPr>
        <p:spPr>
          <a:xfrm>
            <a:off x="430431" y="321203"/>
            <a:ext cx="2547346"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TextBox 10">
            <a:extLst>
              <a:ext uri="{FF2B5EF4-FFF2-40B4-BE49-F238E27FC236}">
                <a16:creationId xmlns:a16="http://schemas.microsoft.com/office/drawing/2014/main" id="{CDF3A926-0BD9-DD66-3057-FC485AACFD07}"/>
              </a:ext>
            </a:extLst>
          </p:cNvPr>
          <p:cNvSpPr txBox="1"/>
          <p:nvPr/>
        </p:nvSpPr>
        <p:spPr>
          <a:xfrm>
            <a:off x="476728" y="602023"/>
            <a:ext cx="1554185"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MITRE</a:t>
            </a:r>
          </a:p>
        </p:txBody>
      </p:sp>
      <p:sp>
        <p:nvSpPr>
          <p:cNvPr id="12" name="TextBox 11">
            <a:extLst>
              <a:ext uri="{FF2B5EF4-FFF2-40B4-BE49-F238E27FC236}">
                <a16:creationId xmlns:a16="http://schemas.microsoft.com/office/drawing/2014/main" id="{4FDC954B-4515-C6AA-0731-CAC19E93375A}"/>
              </a:ext>
            </a:extLst>
          </p:cNvPr>
          <p:cNvSpPr txBox="1"/>
          <p:nvPr/>
        </p:nvSpPr>
        <p:spPr>
          <a:xfrm>
            <a:off x="476730" y="321203"/>
            <a:ext cx="1286719"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Company</a:t>
            </a:r>
          </a:p>
        </p:txBody>
      </p:sp>
      <p:sp>
        <p:nvSpPr>
          <p:cNvPr id="19" name="Rectangle 18">
            <a:extLst>
              <a:ext uri="{FF2B5EF4-FFF2-40B4-BE49-F238E27FC236}">
                <a16:creationId xmlns:a16="http://schemas.microsoft.com/office/drawing/2014/main" id="{E2DF6715-E57B-CB7B-BB1C-9D2F702612B9}"/>
              </a:ext>
            </a:extLst>
          </p:cNvPr>
          <p:cNvSpPr/>
          <p:nvPr/>
        </p:nvSpPr>
        <p:spPr>
          <a:xfrm>
            <a:off x="9115024" y="5600047"/>
            <a:ext cx="2642887"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0" name="TextBox 19">
            <a:extLst>
              <a:ext uri="{FF2B5EF4-FFF2-40B4-BE49-F238E27FC236}">
                <a16:creationId xmlns:a16="http://schemas.microsoft.com/office/drawing/2014/main" id="{6AD1A12C-E037-EA1B-60B2-5F6A3CA5CAF4}"/>
              </a:ext>
            </a:extLst>
          </p:cNvPr>
          <p:cNvSpPr txBox="1"/>
          <p:nvPr/>
        </p:nvSpPr>
        <p:spPr>
          <a:xfrm>
            <a:off x="9162050" y="5645899"/>
            <a:ext cx="1698824"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Attacker</a:t>
            </a:r>
            <a:endParaRPr lang="en-SG" dirty="0">
              <a:solidFill>
                <a:srgbClr val="E34E3D"/>
              </a:solidFill>
            </a:endParaRPr>
          </a:p>
        </p:txBody>
      </p:sp>
      <p:sp>
        <p:nvSpPr>
          <p:cNvPr id="21" name="TextBox 20">
            <a:extLst>
              <a:ext uri="{FF2B5EF4-FFF2-40B4-BE49-F238E27FC236}">
                <a16:creationId xmlns:a16="http://schemas.microsoft.com/office/drawing/2014/main" id="{1E8BA89F-90BD-528F-B2F4-48FD8FDD95DD}"/>
              </a:ext>
            </a:extLst>
          </p:cNvPr>
          <p:cNvSpPr txBox="1"/>
          <p:nvPr/>
        </p:nvSpPr>
        <p:spPr>
          <a:xfrm>
            <a:off x="9162050" y="5952022"/>
            <a:ext cx="2396387"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Insider</a:t>
            </a:r>
          </a:p>
        </p:txBody>
      </p:sp>
      <p:pic>
        <p:nvPicPr>
          <p:cNvPr id="23" name="Graphic 22">
            <a:extLst>
              <a:ext uri="{FF2B5EF4-FFF2-40B4-BE49-F238E27FC236}">
                <a16:creationId xmlns:a16="http://schemas.microsoft.com/office/drawing/2014/main" id="{C7497175-6A52-B907-6D49-ED4560B1D9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34408" y="1510243"/>
            <a:ext cx="9103906" cy="7034836"/>
          </a:xfrm>
          <a:prstGeom prst="rect">
            <a:avLst/>
          </a:prstGeom>
        </p:spPr>
      </p:pic>
    </p:spTree>
    <p:extLst>
      <p:ext uri="{BB962C8B-B14F-4D97-AF65-F5344CB8AC3E}">
        <p14:creationId xmlns:p14="http://schemas.microsoft.com/office/powerpoint/2010/main" val="40949171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144CEAC-BD22-5484-3927-C1FC5837039D}"/>
              </a:ext>
            </a:extLst>
          </p:cNvPr>
          <p:cNvSpPr/>
          <p:nvPr/>
        </p:nvSpPr>
        <p:spPr>
          <a:xfrm>
            <a:off x="534364" y="227029"/>
            <a:ext cx="3381143"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TextBox 6">
            <a:extLst>
              <a:ext uri="{FF2B5EF4-FFF2-40B4-BE49-F238E27FC236}">
                <a16:creationId xmlns:a16="http://schemas.microsoft.com/office/drawing/2014/main" id="{CCC831A5-4FFA-3600-1665-92E6457F8DE1}"/>
              </a:ext>
            </a:extLst>
          </p:cNvPr>
          <p:cNvSpPr txBox="1"/>
          <p:nvPr/>
        </p:nvSpPr>
        <p:spPr>
          <a:xfrm>
            <a:off x="534363" y="534804"/>
            <a:ext cx="2643175"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Attack Plan</a:t>
            </a:r>
          </a:p>
        </p:txBody>
      </p:sp>
      <p:sp>
        <p:nvSpPr>
          <p:cNvPr id="8" name="TextBox 7">
            <a:extLst>
              <a:ext uri="{FF2B5EF4-FFF2-40B4-BE49-F238E27FC236}">
                <a16:creationId xmlns:a16="http://schemas.microsoft.com/office/drawing/2014/main" id="{A37CC668-11FB-EC5D-9A81-0345F13FADD3}"/>
              </a:ext>
            </a:extLst>
          </p:cNvPr>
          <p:cNvSpPr txBox="1"/>
          <p:nvPr/>
        </p:nvSpPr>
        <p:spPr>
          <a:xfrm>
            <a:off x="534363" y="225730"/>
            <a:ext cx="1218237"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Strategy </a:t>
            </a:r>
            <a:endParaRPr lang="en-SG" dirty="0">
              <a:solidFill>
                <a:srgbClr val="E34E3D"/>
              </a:solidFill>
            </a:endParaRPr>
          </a:p>
        </p:txBody>
      </p:sp>
      <p:sp>
        <p:nvSpPr>
          <p:cNvPr id="9" name="Rectangle 8">
            <a:extLst>
              <a:ext uri="{FF2B5EF4-FFF2-40B4-BE49-F238E27FC236}">
                <a16:creationId xmlns:a16="http://schemas.microsoft.com/office/drawing/2014/main" id="{50EB3B09-D72B-DDCA-73FF-2B9C9151E9D4}"/>
              </a:ext>
            </a:extLst>
          </p:cNvPr>
          <p:cNvSpPr/>
          <p:nvPr/>
        </p:nvSpPr>
        <p:spPr>
          <a:xfrm>
            <a:off x="2103131" y="1618207"/>
            <a:ext cx="6044408" cy="265899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solidFill>
                <a:srgbClr val="FF0000"/>
              </a:solidFill>
            </a:endParaRPr>
          </a:p>
        </p:txBody>
      </p:sp>
      <p:sp>
        <p:nvSpPr>
          <p:cNvPr id="11" name="TextBox 10">
            <a:extLst>
              <a:ext uri="{FF2B5EF4-FFF2-40B4-BE49-F238E27FC236}">
                <a16:creationId xmlns:a16="http://schemas.microsoft.com/office/drawing/2014/main" id="{E0AAED09-6B95-9C0C-1DC7-C4EE333B477C}"/>
              </a:ext>
            </a:extLst>
          </p:cNvPr>
          <p:cNvSpPr txBox="1"/>
          <p:nvPr/>
        </p:nvSpPr>
        <p:spPr>
          <a:xfrm rot="16200000">
            <a:off x="-203115" y="3355851"/>
            <a:ext cx="2511064" cy="523220"/>
          </a:xfrm>
          <a:prstGeom prst="rect">
            <a:avLst/>
          </a:prstGeom>
          <a:noFill/>
        </p:spPr>
        <p:txBody>
          <a:bodyPr wrap="square">
            <a:spAutoFit/>
          </a:bodyPr>
          <a:lstStyle/>
          <a:p>
            <a:r>
              <a:rPr lang="en-US" sz="2800" dirty="0">
                <a:solidFill>
                  <a:schemeClr val="bg1"/>
                </a:solidFill>
                <a:latin typeface="NHaasGroteskDSPro-65Md" panose="020B0604020202020204" pitchFamily="34" charset="0"/>
              </a:rPr>
              <a:t>Inference</a:t>
            </a:r>
            <a:endParaRPr lang="en-SG" sz="2800" dirty="0">
              <a:solidFill>
                <a:schemeClr val="bg1"/>
              </a:solidFill>
              <a:latin typeface="NHaasGroteskDSPro-65Md" panose="020B0604020202020204" pitchFamily="34" charset="0"/>
            </a:endParaRPr>
          </a:p>
        </p:txBody>
      </p:sp>
      <p:sp>
        <p:nvSpPr>
          <p:cNvPr id="12" name="TextBox 11">
            <a:extLst>
              <a:ext uri="{FF2B5EF4-FFF2-40B4-BE49-F238E27FC236}">
                <a16:creationId xmlns:a16="http://schemas.microsoft.com/office/drawing/2014/main" id="{2FF3F937-E4DE-EE03-6178-FD2217DCD5FE}"/>
              </a:ext>
            </a:extLst>
          </p:cNvPr>
          <p:cNvSpPr txBox="1"/>
          <p:nvPr/>
        </p:nvSpPr>
        <p:spPr>
          <a:xfrm>
            <a:off x="2294036" y="1742093"/>
            <a:ext cx="5688515" cy="646331"/>
          </a:xfrm>
          <a:prstGeom prst="rect">
            <a:avLst/>
          </a:prstGeom>
          <a:noFill/>
        </p:spPr>
        <p:txBody>
          <a:bodyPr wrap="square">
            <a:spAutoFit/>
          </a:bodyPr>
          <a:lstStyle/>
          <a:p>
            <a:r>
              <a:rPr lang="en-US" sz="3600" dirty="0">
                <a:solidFill>
                  <a:schemeClr val="bg1"/>
                </a:solidFill>
                <a:latin typeface="NHaasGroteskDSPro-65Md" panose="020B0604020202020204" pitchFamily="34" charset="0"/>
              </a:rPr>
              <a:t>Attack Types</a:t>
            </a:r>
            <a:endParaRPr lang="en-SG" sz="3600" dirty="0">
              <a:solidFill>
                <a:schemeClr val="bg1"/>
              </a:solidFill>
              <a:latin typeface="NHaasGroteskDSPro-65Md" panose="020B0604020202020204" pitchFamily="34" charset="0"/>
            </a:endParaRPr>
          </a:p>
        </p:txBody>
      </p:sp>
      <p:sp>
        <p:nvSpPr>
          <p:cNvPr id="17" name="Rectangle 16">
            <a:extLst>
              <a:ext uri="{FF2B5EF4-FFF2-40B4-BE49-F238E27FC236}">
                <a16:creationId xmlns:a16="http://schemas.microsoft.com/office/drawing/2014/main" id="{3900E447-C0B6-D5F3-9E61-FAC2169DBC65}"/>
              </a:ext>
            </a:extLst>
          </p:cNvPr>
          <p:cNvSpPr/>
          <p:nvPr/>
        </p:nvSpPr>
        <p:spPr>
          <a:xfrm>
            <a:off x="534363" y="1618207"/>
            <a:ext cx="1218540" cy="493136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solidFill>
                <a:srgbClr val="FF0000"/>
              </a:solidFill>
            </a:endParaRPr>
          </a:p>
        </p:txBody>
      </p:sp>
      <p:sp>
        <p:nvSpPr>
          <p:cNvPr id="19" name="TextBox 18">
            <a:extLst>
              <a:ext uri="{FF2B5EF4-FFF2-40B4-BE49-F238E27FC236}">
                <a16:creationId xmlns:a16="http://schemas.microsoft.com/office/drawing/2014/main" id="{C978CCE3-53EB-EF24-455E-D30F0DB16143}"/>
              </a:ext>
            </a:extLst>
          </p:cNvPr>
          <p:cNvSpPr txBox="1"/>
          <p:nvPr/>
        </p:nvSpPr>
        <p:spPr>
          <a:xfrm rot="16200000">
            <a:off x="-913987" y="3400366"/>
            <a:ext cx="3932807" cy="523220"/>
          </a:xfrm>
          <a:prstGeom prst="rect">
            <a:avLst/>
          </a:prstGeom>
          <a:noFill/>
        </p:spPr>
        <p:txBody>
          <a:bodyPr wrap="square">
            <a:spAutoFit/>
          </a:bodyPr>
          <a:lstStyle/>
          <a:p>
            <a:r>
              <a:rPr lang="en-US" sz="2800" dirty="0">
                <a:solidFill>
                  <a:schemeClr val="bg1"/>
                </a:solidFill>
                <a:latin typeface="NHaasGroteskDSPro-65Md" panose="020B0604020202020204" pitchFamily="34" charset="0"/>
              </a:rPr>
              <a:t>Training &amp;  Inference</a:t>
            </a:r>
            <a:endParaRPr lang="en-SG" sz="2800" dirty="0">
              <a:solidFill>
                <a:schemeClr val="bg1"/>
              </a:solidFill>
              <a:latin typeface="NHaasGroteskDSPro-65Md" panose="020B0604020202020204" pitchFamily="34" charset="0"/>
            </a:endParaRPr>
          </a:p>
        </p:txBody>
      </p:sp>
      <p:sp>
        <p:nvSpPr>
          <p:cNvPr id="10" name="Rectangle 9">
            <a:extLst>
              <a:ext uri="{FF2B5EF4-FFF2-40B4-BE49-F238E27FC236}">
                <a16:creationId xmlns:a16="http://schemas.microsoft.com/office/drawing/2014/main" id="{F750985D-789B-D36C-31C6-47D747E56F09}"/>
              </a:ext>
            </a:extLst>
          </p:cNvPr>
          <p:cNvSpPr/>
          <p:nvPr/>
        </p:nvSpPr>
        <p:spPr>
          <a:xfrm>
            <a:off x="2103131" y="4422387"/>
            <a:ext cx="2621269" cy="21271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solidFill>
                <a:srgbClr val="FF0000"/>
              </a:solidFill>
            </a:endParaRPr>
          </a:p>
        </p:txBody>
      </p:sp>
      <p:sp>
        <p:nvSpPr>
          <p:cNvPr id="13" name="Rectangle 12">
            <a:extLst>
              <a:ext uri="{FF2B5EF4-FFF2-40B4-BE49-F238E27FC236}">
                <a16:creationId xmlns:a16="http://schemas.microsoft.com/office/drawing/2014/main" id="{7540691B-19D1-50D6-68FE-6B313E8B148A}"/>
              </a:ext>
            </a:extLst>
          </p:cNvPr>
          <p:cNvSpPr/>
          <p:nvPr/>
        </p:nvSpPr>
        <p:spPr>
          <a:xfrm>
            <a:off x="4963563" y="4422387"/>
            <a:ext cx="4080792" cy="21271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solidFill>
                <a:srgbClr val="FF0000"/>
              </a:solidFill>
            </a:endParaRPr>
          </a:p>
        </p:txBody>
      </p:sp>
      <p:sp>
        <p:nvSpPr>
          <p:cNvPr id="14" name="Rectangle 13">
            <a:extLst>
              <a:ext uri="{FF2B5EF4-FFF2-40B4-BE49-F238E27FC236}">
                <a16:creationId xmlns:a16="http://schemas.microsoft.com/office/drawing/2014/main" id="{325FEB57-4579-E382-6EAF-52DDB5839339}"/>
              </a:ext>
            </a:extLst>
          </p:cNvPr>
          <p:cNvSpPr/>
          <p:nvPr/>
        </p:nvSpPr>
        <p:spPr>
          <a:xfrm>
            <a:off x="8270631" y="1618207"/>
            <a:ext cx="3495035" cy="265899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solidFill>
                <a:srgbClr val="FF0000"/>
              </a:solidFill>
            </a:endParaRPr>
          </a:p>
        </p:txBody>
      </p:sp>
      <p:sp>
        <p:nvSpPr>
          <p:cNvPr id="15" name="Rectangle 14">
            <a:extLst>
              <a:ext uri="{FF2B5EF4-FFF2-40B4-BE49-F238E27FC236}">
                <a16:creationId xmlns:a16="http://schemas.microsoft.com/office/drawing/2014/main" id="{0BE07DFA-20D6-EEA5-B3A0-7A3F3069FDA6}"/>
              </a:ext>
            </a:extLst>
          </p:cNvPr>
          <p:cNvSpPr/>
          <p:nvPr/>
        </p:nvSpPr>
        <p:spPr>
          <a:xfrm>
            <a:off x="9189733" y="4422387"/>
            <a:ext cx="2575933" cy="21271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solidFill>
                <a:srgbClr val="FF0000"/>
              </a:solidFill>
            </a:endParaRPr>
          </a:p>
        </p:txBody>
      </p:sp>
      <p:sp>
        <p:nvSpPr>
          <p:cNvPr id="16" name="TextBox 15">
            <a:extLst>
              <a:ext uri="{FF2B5EF4-FFF2-40B4-BE49-F238E27FC236}">
                <a16:creationId xmlns:a16="http://schemas.microsoft.com/office/drawing/2014/main" id="{1B2FA502-AAB6-999C-4D28-5AD27A3C4007}"/>
              </a:ext>
            </a:extLst>
          </p:cNvPr>
          <p:cNvSpPr txBox="1"/>
          <p:nvPr/>
        </p:nvSpPr>
        <p:spPr>
          <a:xfrm>
            <a:off x="2309875" y="2388424"/>
            <a:ext cx="3932807" cy="523220"/>
          </a:xfrm>
          <a:prstGeom prst="rect">
            <a:avLst/>
          </a:prstGeom>
          <a:noFill/>
        </p:spPr>
        <p:txBody>
          <a:bodyPr wrap="square">
            <a:spAutoFit/>
          </a:bodyPr>
          <a:lstStyle/>
          <a:p>
            <a:r>
              <a:rPr lang="en-US" sz="2800" dirty="0">
                <a:solidFill>
                  <a:srgbClr val="F7ADB2"/>
                </a:solidFill>
                <a:latin typeface="NHaasGroteskDSPro-65Md" panose="020B0604020202020204" pitchFamily="34" charset="0"/>
              </a:rPr>
              <a:t>Reverse Engineering </a:t>
            </a:r>
            <a:endParaRPr lang="en-SG" sz="2800" dirty="0">
              <a:solidFill>
                <a:srgbClr val="F7ADB2"/>
              </a:solidFill>
              <a:latin typeface="NHaasGroteskDSPro-65Md" panose="020B0604020202020204" pitchFamily="34" charset="0"/>
            </a:endParaRPr>
          </a:p>
        </p:txBody>
      </p:sp>
      <p:sp>
        <p:nvSpPr>
          <p:cNvPr id="18" name="TextBox 17">
            <a:extLst>
              <a:ext uri="{FF2B5EF4-FFF2-40B4-BE49-F238E27FC236}">
                <a16:creationId xmlns:a16="http://schemas.microsoft.com/office/drawing/2014/main" id="{8B399EE5-19EC-362F-8D3C-CF6AF49DE727}"/>
              </a:ext>
            </a:extLst>
          </p:cNvPr>
          <p:cNvSpPr txBox="1"/>
          <p:nvPr/>
        </p:nvSpPr>
        <p:spPr>
          <a:xfrm>
            <a:off x="2309874" y="2887052"/>
            <a:ext cx="3932807" cy="523220"/>
          </a:xfrm>
          <a:prstGeom prst="rect">
            <a:avLst/>
          </a:prstGeom>
          <a:noFill/>
        </p:spPr>
        <p:txBody>
          <a:bodyPr wrap="square">
            <a:spAutoFit/>
          </a:bodyPr>
          <a:lstStyle/>
          <a:p>
            <a:r>
              <a:rPr lang="en-US" sz="2800" dirty="0">
                <a:solidFill>
                  <a:srgbClr val="F7ADB2"/>
                </a:solidFill>
                <a:latin typeface="NHaasGroteskDSPro-65Md" panose="020B0604020202020204" pitchFamily="34" charset="0"/>
              </a:rPr>
              <a:t>Data Poisoning </a:t>
            </a:r>
            <a:endParaRPr lang="en-SG" sz="2800" dirty="0">
              <a:solidFill>
                <a:srgbClr val="F7ADB2"/>
              </a:solidFill>
              <a:latin typeface="NHaasGroteskDSPro-65Md" panose="020B0604020202020204" pitchFamily="34" charset="0"/>
            </a:endParaRPr>
          </a:p>
        </p:txBody>
      </p:sp>
      <p:sp>
        <p:nvSpPr>
          <p:cNvPr id="20" name="TextBox 19">
            <a:extLst>
              <a:ext uri="{FF2B5EF4-FFF2-40B4-BE49-F238E27FC236}">
                <a16:creationId xmlns:a16="http://schemas.microsoft.com/office/drawing/2014/main" id="{AB1FBB53-A0AD-9B39-FE01-D653B0D26D30}"/>
              </a:ext>
            </a:extLst>
          </p:cNvPr>
          <p:cNvSpPr txBox="1"/>
          <p:nvPr/>
        </p:nvSpPr>
        <p:spPr>
          <a:xfrm>
            <a:off x="8371439" y="1695572"/>
            <a:ext cx="2396207" cy="646331"/>
          </a:xfrm>
          <a:prstGeom prst="rect">
            <a:avLst/>
          </a:prstGeom>
          <a:noFill/>
        </p:spPr>
        <p:txBody>
          <a:bodyPr wrap="square">
            <a:spAutoFit/>
          </a:bodyPr>
          <a:lstStyle/>
          <a:p>
            <a:r>
              <a:rPr lang="en-US" sz="3600" dirty="0">
                <a:solidFill>
                  <a:schemeClr val="bg1"/>
                </a:solidFill>
                <a:latin typeface="NHaasGroteskDSPro-65Md" panose="020B0604020202020204" pitchFamily="34" charset="0"/>
              </a:rPr>
              <a:t>Objective </a:t>
            </a:r>
            <a:endParaRPr lang="en-SG" sz="3600" dirty="0">
              <a:solidFill>
                <a:schemeClr val="bg1"/>
              </a:solidFill>
              <a:latin typeface="NHaasGroteskDSPro-65Md" panose="020B0604020202020204" pitchFamily="34" charset="0"/>
            </a:endParaRPr>
          </a:p>
        </p:txBody>
      </p:sp>
      <p:sp>
        <p:nvSpPr>
          <p:cNvPr id="21" name="TextBox 20">
            <a:extLst>
              <a:ext uri="{FF2B5EF4-FFF2-40B4-BE49-F238E27FC236}">
                <a16:creationId xmlns:a16="http://schemas.microsoft.com/office/drawing/2014/main" id="{CE381C18-F7C3-6B18-2A3D-CF849080FA97}"/>
              </a:ext>
            </a:extLst>
          </p:cNvPr>
          <p:cNvSpPr txBox="1"/>
          <p:nvPr/>
        </p:nvSpPr>
        <p:spPr>
          <a:xfrm>
            <a:off x="5138294" y="4558542"/>
            <a:ext cx="1807630" cy="646331"/>
          </a:xfrm>
          <a:prstGeom prst="rect">
            <a:avLst/>
          </a:prstGeom>
          <a:noFill/>
        </p:spPr>
        <p:txBody>
          <a:bodyPr wrap="square">
            <a:spAutoFit/>
          </a:bodyPr>
          <a:lstStyle/>
          <a:p>
            <a:r>
              <a:rPr lang="en-US" sz="3600" dirty="0">
                <a:solidFill>
                  <a:schemeClr val="bg1"/>
                </a:solidFill>
                <a:latin typeface="NHaasGroteskDSPro-65Md" panose="020B0604020202020204" pitchFamily="34" charset="0"/>
              </a:rPr>
              <a:t>Output </a:t>
            </a:r>
            <a:endParaRPr lang="en-SG" sz="3600" dirty="0">
              <a:solidFill>
                <a:schemeClr val="bg1"/>
              </a:solidFill>
              <a:latin typeface="NHaasGroteskDSPro-65Md" panose="020B0604020202020204" pitchFamily="34" charset="0"/>
            </a:endParaRPr>
          </a:p>
        </p:txBody>
      </p:sp>
      <p:sp>
        <p:nvSpPr>
          <p:cNvPr id="22" name="TextBox 21">
            <a:extLst>
              <a:ext uri="{FF2B5EF4-FFF2-40B4-BE49-F238E27FC236}">
                <a16:creationId xmlns:a16="http://schemas.microsoft.com/office/drawing/2014/main" id="{5D2B07C0-1814-B2BA-579A-1713C1646949}"/>
              </a:ext>
            </a:extLst>
          </p:cNvPr>
          <p:cNvSpPr txBox="1"/>
          <p:nvPr/>
        </p:nvSpPr>
        <p:spPr>
          <a:xfrm>
            <a:off x="2126576" y="4549827"/>
            <a:ext cx="2396207" cy="646331"/>
          </a:xfrm>
          <a:prstGeom prst="rect">
            <a:avLst/>
          </a:prstGeom>
          <a:noFill/>
        </p:spPr>
        <p:txBody>
          <a:bodyPr wrap="square">
            <a:spAutoFit/>
          </a:bodyPr>
          <a:lstStyle/>
          <a:p>
            <a:r>
              <a:rPr lang="en-US" sz="3600" dirty="0">
                <a:solidFill>
                  <a:schemeClr val="bg1"/>
                </a:solidFill>
                <a:latin typeface="NHaasGroteskDSPro-65Md" panose="020B0604020202020204" pitchFamily="34" charset="0"/>
              </a:rPr>
              <a:t>Probability </a:t>
            </a:r>
            <a:endParaRPr lang="en-SG" sz="3600" dirty="0">
              <a:solidFill>
                <a:schemeClr val="bg1"/>
              </a:solidFill>
              <a:latin typeface="NHaasGroteskDSPro-65Md" panose="020B0604020202020204" pitchFamily="34" charset="0"/>
            </a:endParaRPr>
          </a:p>
        </p:txBody>
      </p:sp>
      <p:sp>
        <p:nvSpPr>
          <p:cNvPr id="23" name="TextBox 22">
            <a:extLst>
              <a:ext uri="{FF2B5EF4-FFF2-40B4-BE49-F238E27FC236}">
                <a16:creationId xmlns:a16="http://schemas.microsoft.com/office/drawing/2014/main" id="{84230ED1-9E7D-6F4C-9ED3-97FF82004ED7}"/>
              </a:ext>
            </a:extLst>
          </p:cNvPr>
          <p:cNvSpPr txBox="1"/>
          <p:nvPr/>
        </p:nvSpPr>
        <p:spPr>
          <a:xfrm>
            <a:off x="9279595" y="4510062"/>
            <a:ext cx="2396207" cy="646331"/>
          </a:xfrm>
          <a:prstGeom prst="rect">
            <a:avLst/>
          </a:prstGeom>
          <a:noFill/>
        </p:spPr>
        <p:txBody>
          <a:bodyPr wrap="square">
            <a:spAutoFit/>
          </a:bodyPr>
          <a:lstStyle/>
          <a:p>
            <a:r>
              <a:rPr lang="en-US" sz="3600" dirty="0">
                <a:solidFill>
                  <a:schemeClr val="bg1"/>
                </a:solidFill>
                <a:latin typeface="NHaasGroteskDSPro-65Md" panose="020B0604020202020204" pitchFamily="34" charset="0"/>
              </a:rPr>
              <a:t>Impact  </a:t>
            </a:r>
            <a:endParaRPr lang="en-SG" sz="3600" dirty="0">
              <a:solidFill>
                <a:schemeClr val="bg1"/>
              </a:solidFill>
              <a:latin typeface="NHaasGroteskDSPro-65Md" panose="020B0604020202020204" pitchFamily="34" charset="0"/>
            </a:endParaRPr>
          </a:p>
        </p:txBody>
      </p:sp>
      <p:sp>
        <p:nvSpPr>
          <p:cNvPr id="24" name="TextBox 23">
            <a:extLst>
              <a:ext uri="{FF2B5EF4-FFF2-40B4-BE49-F238E27FC236}">
                <a16:creationId xmlns:a16="http://schemas.microsoft.com/office/drawing/2014/main" id="{C508077C-B3B1-75F9-0EB3-9DE9283DCE59}"/>
              </a:ext>
            </a:extLst>
          </p:cNvPr>
          <p:cNvSpPr txBox="1"/>
          <p:nvPr/>
        </p:nvSpPr>
        <p:spPr>
          <a:xfrm>
            <a:off x="2126576" y="5323598"/>
            <a:ext cx="2454094" cy="646331"/>
          </a:xfrm>
          <a:prstGeom prst="rect">
            <a:avLst/>
          </a:prstGeom>
          <a:noFill/>
        </p:spPr>
        <p:txBody>
          <a:bodyPr wrap="square">
            <a:spAutoFit/>
          </a:bodyPr>
          <a:lstStyle/>
          <a:p>
            <a:r>
              <a:rPr lang="en-SG" sz="3600" dirty="0">
                <a:solidFill>
                  <a:srgbClr val="F7ADB2"/>
                </a:solidFill>
                <a:latin typeface="NHaasGroteskDSPro-65Md" panose="020B0604020202020204" pitchFamily="34" charset="0"/>
              </a:rPr>
              <a:t>Increased</a:t>
            </a:r>
          </a:p>
        </p:txBody>
      </p:sp>
      <p:sp>
        <p:nvSpPr>
          <p:cNvPr id="26" name="TextBox 25">
            <a:extLst>
              <a:ext uri="{FF2B5EF4-FFF2-40B4-BE49-F238E27FC236}">
                <a16:creationId xmlns:a16="http://schemas.microsoft.com/office/drawing/2014/main" id="{8B0636F1-F7D1-53E0-49B4-2097C1D20504}"/>
              </a:ext>
            </a:extLst>
          </p:cNvPr>
          <p:cNvSpPr txBox="1"/>
          <p:nvPr/>
        </p:nvSpPr>
        <p:spPr>
          <a:xfrm>
            <a:off x="8417172" y="2341903"/>
            <a:ext cx="3286198" cy="1631216"/>
          </a:xfrm>
          <a:prstGeom prst="rect">
            <a:avLst/>
          </a:prstGeom>
          <a:noFill/>
        </p:spPr>
        <p:txBody>
          <a:bodyPr wrap="square">
            <a:spAutoFit/>
          </a:bodyPr>
          <a:lstStyle/>
          <a:p>
            <a:r>
              <a:rPr lang="en-US" sz="2000" dirty="0">
                <a:solidFill>
                  <a:srgbClr val="F7ADB2"/>
                </a:solidFill>
                <a:latin typeface="NHaasGroteskDSPro-65Md" panose="020B0604020202020204" pitchFamily="34" charset="0"/>
              </a:rPr>
              <a:t>Present Model with Erroneous Data, Evade model Through Adversarial Examples.</a:t>
            </a:r>
          </a:p>
          <a:p>
            <a:r>
              <a:rPr lang="en-US" sz="2000" dirty="0">
                <a:solidFill>
                  <a:srgbClr val="F7ADB2"/>
                </a:solidFill>
                <a:latin typeface="NHaasGroteskDSPro-65Md" panose="020B0604020202020204" pitchFamily="34" charset="0"/>
              </a:rPr>
              <a:t>Exfiltrate</a:t>
            </a:r>
            <a:endParaRPr lang="en-SG" sz="2000" dirty="0">
              <a:solidFill>
                <a:srgbClr val="F7ADB2"/>
              </a:solidFill>
              <a:latin typeface="NHaasGroteskDSPro-65Md" panose="020B0604020202020204" pitchFamily="34" charset="0"/>
            </a:endParaRPr>
          </a:p>
        </p:txBody>
      </p:sp>
      <p:sp>
        <p:nvSpPr>
          <p:cNvPr id="28" name="TextBox 27">
            <a:extLst>
              <a:ext uri="{FF2B5EF4-FFF2-40B4-BE49-F238E27FC236}">
                <a16:creationId xmlns:a16="http://schemas.microsoft.com/office/drawing/2014/main" id="{3EC754BD-C9B9-0F9C-A036-1E96DACC1EA3}"/>
              </a:ext>
            </a:extLst>
          </p:cNvPr>
          <p:cNvSpPr txBox="1"/>
          <p:nvPr/>
        </p:nvSpPr>
        <p:spPr>
          <a:xfrm>
            <a:off x="5178263" y="5098252"/>
            <a:ext cx="3884783" cy="1323439"/>
          </a:xfrm>
          <a:prstGeom prst="rect">
            <a:avLst/>
          </a:prstGeom>
          <a:noFill/>
        </p:spPr>
        <p:txBody>
          <a:bodyPr wrap="square">
            <a:spAutoFit/>
          </a:bodyPr>
          <a:lstStyle/>
          <a:p>
            <a:r>
              <a:rPr lang="en-US" sz="2000" dirty="0">
                <a:solidFill>
                  <a:srgbClr val="F7ADB2"/>
                </a:solidFill>
                <a:latin typeface="NHaasGroteskDSPro-65Md" panose="020B0604020202020204" pitchFamily="34" charset="0"/>
              </a:rPr>
              <a:t>Evasion Through Confusing/Poisoning Model/Poisoning Data, active persistence</a:t>
            </a:r>
            <a:endParaRPr lang="en-SG" sz="2000" dirty="0">
              <a:solidFill>
                <a:srgbClr val="F7ADB2"/>
              </a:solidFill>
              <a:latin typeface="NHaasGroteskDSPro-65Md" panose="020B0604020202020204" pitchFamily="34" charset="0"/>
            </a:endParaRPr>
          </a:p>
        </p:txBody>
      </p:sp>
      <p:sp>
        <p:nvSpPr>
          <p:cNvPr id="30" name="TextBox 29">
            <a:extLst>
              <a:ext uri="{FF2B5EF4-FFF2-40B4-BE49-F238E27FC236}">
                <a16:creationId xmlns:a16="http://schemas.microsoft.com/office/drawing/2014/main" id="{644C2ECE-750C-5824-5460-F54C232CF349}"/>
              </a:ext>
            </a:extLst>
          </p:cNvPr>
          <p:cNvSpPr txBox="1"/>
          <p:nvPr/>
        </p:nvSpPr>
        <p:spPr>
          <a:xfrm>
            <a:off x="2326723" y="3365390"/>
            <a:ext cx="3932807" cy="523220"/>
          </a:xfrm>
          <a:prstGeom prst="rect">
            <a:avLst/>
          </a:prstGeom>
          <a:noFill/>
        </p:spPr>
        <p:txBody>
          <a:bodyPr wrap="square">
            <a:spAutoFit/>
          </a:bodyPr>
          <a:lstStyle/>
          <a:p>
            <a:r>
              <a:rPr lang="en-US" sz="2800" dirty="0">
                <a:solidFill>
                  <a:srgbClr val="F7ADB2"/>
                </a:solidFill>
                <a:latin typeface="NHaasGroteskDSPro-65Md" panose="020B0604020202020204" pitchFamily="34" charset="0"/>
              </a:rPr>
              <a:t>Adversarial Attacks</a:t>
            </a:r>
            <a:endParaRPr lang="en-SG" sz="2800" dirty="0">
              <a:solidFill>
                <a:srgbClr val="F7ADB2"/>
              </a:solidFill>
              <a:latin typeface="NHaasGroteskDSPro-65Md" panose="020B0604020202020204" pitchFamily="34" charset="0"/>
            </a:endParaRPr>
          </a:p>
        </p:txBody>
      </p:sp>
      <p:sp>
        <p:nvSpPr>
          <p:cNvPr id="2" name="TextBox 1">
            <a:extLst>
              <a:ext uri="{FF2B5EF4-FFF2-40B4-BE49-F238E27FC236}">
                <a16:creationId xmlns:a16="http://schemas.microsoft.com/office/drawing/2014/main" id="{D7F31506-78B2-AE18-868B-67B5C635678B}"/>
              </a:ext>
            </a:extLst>
          </p:cNvPr>
          <p:cNvSpPr txBox="1"/>
          <p:nvPr/>
        </p:nvSpPr>
        <p:spPr>
          <a:xfrm>
            <a:off x="9277874" y="5046598"/>
            <a:ext cx="2454094" cy="1200329"/>
          </a:xfrm>
          <a:prstGeom prst="rect">
            <a:avLst/>
          </a:prstGeom>
          <a:noFill/>
        </p:spPr>
        <p:txBody>
          <a:bodyPr wrap="square">
            <a:spAutoFit/>
          </a:bodyPr>
          <a:lstStyle/>
          <a:p>
            <a:r>
              <a:rPr lang="en-SG" sz="3600" dirty="0">
                <a:solidFill>
                  <a:srgbClr val="F7ADB2"/>
                </a:solidFill>
                <a:latin typeface="NHaasGroteskDSPro-65Md" panose="020B0604020202020204" pitchFamily="34" charset="0"/>
              </a:rPr>
              <a:t>Low/Mod/High</a:t>
            </a:r>
          </a:p>
        </p:txBody>
      </p:sp>
      <p:grpSp>
        <p:nvGrpSpPr>
          <p:cNvPr id="3" name="Group 2">
            <a:extLst>
              <a:ext uri="{FF2B5EF4-FFF2-40B4-BE49-F238E27FC236}">
                <a16:creationId xmlns:a16="http://schemas.microsoft.com/office/drawing/2014/main" id="{D127736F-F5D5-425D-305C-FBC92962E0B7}"/>
              </a:ext>
            </a:extLst>
          </p:cNvPr>
          <p:cNvGrpSpPr/>
          <p:nvPr/>
        </p:nvGrpSpPr>
        <p:grpSpPr>
          <a:xfrm>
            <a:off x="9371098" y="197156"/>
            <a:ext cx="2685233" cy="891251"/>
            <a:chOff x="8329381" y="197156"/>
            <a:chExt cx="2685233" cy="891251"/>
          </a:xfrm>
        </p:grpSpPr>
        <p:sp>
          <p:nvSpPr>
            <p:cNvPr id="4" name="Rectangle 3">
              <a:extLst>
                <a:ext uri="{FF2B5EF4-FFF2-40B4-BE49-F238E27FC236}">
                  <a16:creationId xmlns:a16="http://schemas.microsoft.com/office/drawing/2014/main" id="{C5236522-E511-F3A9-092A-7BB30F588EC9}"/>
                </a:ext>
              </a:extLst>
            </p:cNvPr>
            <p:cNvSpPr/>
            <p:nvPr/>
          </p:nvSpPr>
          <p:spPr>
            <a:xfrm>
              <a:off x="8329381" y="197156"/>
              <a:ext cx="2365627"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5" name="TextBox 4">
              <a:extLst>
                <a:ext uri="{FF2B5EF4-FFF2-40B4-BE49-F238E27FC236}">
                  <a16:creationId xmlns:a16="http://schemas.microsoft.com/office/drawing/2014/main" id="{DC6F4972-83EB-F92C-D68F-3AF1E08C2A07}"/>
                </a:ext>
              </a:extLst>
            </p:cNvPr>
            <p:cNvSpPr txBox="1"/>
            <p:nvPr/>
          </p:nvSpPr>
          <p:spPr>
            <a:xfrm>
              <a:off x="8371439" y="500167"/>
              <a:ext cx="2643175"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Scenario 2</a:t>
              </a:r>
            </a:p>
          </p:txBody>
        </p:sp>
        <p:sp>
          <p:nvSpPr>
            <p:cNvPr id="27" name="TextBox 26">
              <a:extLst>
                <a:ext uri="{FF2B5EF4-FFF2-40B4-BE49-F238E27FC236}">
                  <a16:creationId xmlns:a16="http://schemas.microsoft.com/office/drawing/2014/main" id="{E7F59366-C0B3-2424-4689-BCEA8FAD2867}"/>
                </a:ext>
              </a:extLst>
            </p:cNvPr>
            <p:cNvSpPr txBox="1"/>
            <p:nvPr/>
          </p:nvSpPr>
          <p:spPr>
            <a:xfrm>
              <a:off x="8364192" y="263565"/>
              <a:ext cx="1218237"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Case </a:t>
              </a:r>
              <a:endParaRPr lang="en-SG" dirty="0">
                <a:solidFill>
                  <a:srgbClr val="E34E3D"/>
                </a:solidFill>
              </a:endParaRPr>
            </a:p>
          </p:txBody>
        </p:sp>
      </p:grpSp>
    </p:spTree>
    <p:extLst>
      <p:ext uri="{BB962C8B-B14F-4D97-AF65-F5344CB8AC3E}">
        <p14:creationId xmlns:p14="http://schemas.microsoft.com/office/powerpoint/2010/main" val="39850571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807C8E-3CBA-E179-0524-57288968E628}"/>
              </a:ext>
            </a:extLst>
          </p:cNvPr>
          <p:cNvSpPr/>
          <p:nvPr/>
        </p:nvSpPr>
        <p:spPr>
          <a:xfrm>
            <a:off x="9416004" y="321203"/>
            <a:ext cx="2349661"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TextBox 4">
            <a:extLst>
              <a:ext uri="{FF2B5EF4-FFF2-40B4-BE49-F238E27FC236}">
                <a16:creationId xmlns:a16="http://schemas.microsoft.com/office/drawing/2014/main" id="{44E46B12-6A6A-4068-55D6-2F88C7894A45}"/>
              </a:ext>
            </a:extLst>
          </p:cNvPr>
          <p:cNvSpPr txBox="1"/>
          <p:nvPr/>
        </p:nvSpPr>
        <p:spPr>
          <a:xfrm>
            <a:off x="9416005" y="321203"/>
            <a:ext cx="1608881"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Framework</a:t>
            </a:r>
            <a:endParaRPr lang="en-SG" dirty="0"/>
          </a:p>
        </p:txBody>
      </p:sp>
      <p:sp>
        <p:nvSpPr>
          <p:cNvPr id="6" name="Rectangle 5">
            <a:extLst>
              <a:ext uri="{FF2B5EF4-FFF2-40B4-BE49-F238E27FC236}">
                <a16:creationId xmlns:a16="http://schemas.microsoft.com/office/drawing/2014/main" id="{2144CEAC-BD22-5484-3927-C1FC5837039D}"/>
              </a:ext>
            </a:extLst>
          </p:cNvPr>
          <p:cNvSpPr/>
          <p:nvPr/>
        </p:nvSpPr>
        <p:spPr>
          <a:xfrm>
            <a:off x="430431" y="321203"/>
            <a:ext cx="2376476"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TextBox 6">
            <a:extLst>
              <a:ext uri="{FF2B5EF4-FFF2-40B4-BE49-F238E27FC236}">
                <a16:creationId xmlns:a16="http://schemas.microsoft.com/office/drawing/2014/main" id="{CCC831A5-4FFA-3600-1665-92E6457F8DE1}"/>
              </a:ext>
            </a:extLst>
          </p:cNvPr>
          <p:cNvSpPr txBox="1"/>
          <p:nvPr/>
        </p:nvSpPr>
        <p:spPr>
          <a:xfrm>
            <a:off x="476728" y="602023"/>
            <a:ext cx="1554185"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MITRE</a:t>
            </a:r>
          </a:p>
        </p:txBody>
      </p:sp>
      <p:sp>
        <p:nvSpPr>
          <p:cNvPr id="219" name="TextBox 218">
            <a:extLst>
              <a:ext uri="{FF2B5EF4-FFF2-40B4-BE49-F238E27FC236}">
                <a16:creationId xmlns:a16="http://schemas.microsoft.com/office/drawing/2014/main" id="{29BEA8FA-DD10-93A3-17B3-FAA47D99E29C}"/>
              </a:ext>
            </a:extLst>
          </p:cNvPr>
          <p:cNvSpPr txBox="1"/>
          <p:nvPr/>
        </p:nvSpPr>
        <p:spPr>
          <a:xfrm>
            <a:off x="9416005" y="618992"/>
            <a:ext cx="2349660"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ATLAS</a:t>
            </a:r>
          </a:p>
        </p:txBody>
      </p:sp>
      <p:sp>
        <p:nvSpPr>
          <p:cNvPr id="3" name="TextBox 2">
            <a:extLst>
              <a:ext uri="{FF2B5EF4-FFF2-40B4-BE49-F238E27FC236}">
                <a16:creationId xmlns:a16="http://schemas.microsoft.com/office/drawing/2014/main" id="{A905DB89-7121-2375-33A5-6B97A7017681}"/>
              </a:ext>
            </a:extLst>
          </p:cNvPr>
          <p:cNvSpPr txBox="1"/>
          <p:nvPr/>
        </p:nvSpPr>
        <p:spPr>
          <a:xfrm>
            <a:off x="476730" y="321203"/>
            <a:ext cx="1286719"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Company</a:t>
            </a:r>
          </a:p>
        </p:txBody>
      </p:sp>
      <p:sp>
        <p:nvSpPr>
          <p:cNvPr id="20" name="Rectangle 19">
            <a:extLst>
              <a:ext uri="{FF2B5EF4-FFF2-40B4-BE49-F238E27FC236}">
                <a16:creationId xmlns:a16="http://schemas.microsoft.com/office/drawing/2014/main" id="{C8E4390C-4F0E-2F24-7530-328B50C94FA6}"/>
              </a:ext>
            </a:extLst>
          </p:cNvPr>
          <p:cNvSpPr/>
          <p:nvPr/>
        </p:nvSpPr>
        <p:spPr>
          <a:xfrm>
            <a:off x="534364" y="5600047"/>
            <a:ext cx="2642887"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1" name="TextBox 20">
            <a:extLst>
              <a:ext uri="{FF2B5EF4-FFF2-40B4-BE49-F238E27FC236}">
                <a16:creationId xmlns:a16="http://schemas.microsoft.com/office/drawing/2014/main" id="{0C55BB62-12B2-FDEE-7C4E-B12041E49CF6}"/>
              </a:ext>
            </a:extLst>
          </p:cNvPr>
          <p:cNvSpPr txBox="1"/>
          <p:nvPr/>
        </p:nvSpPr>
        <p:spPr>
          <a:xfrm>
            <a:off x="581390" y="5645899"/>
            <a:ext cx="1698824"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Nature</a:t>
            </a:r>
            <a:endParaRPr lang="en-SG" dirty="0">
              <a:solidFill>
                <a:srgbClr val="E34E3D"/>
              </a:solidFill>
            </a:endParaRPr>
          </a:p>
        </p:txBody>
      </p:sp>
      <p:sp>
        <p:nvSpPr>
          <p:cNvPr id="22" name="TextBox 21">
            <a:extLst>
              <a:ext uri="{FF2B5EF4-FFF2-40B4-BE49-F238E27FC236}">
                <a16:creationId xmlns:a16="http://schemas.microsoft.com/office/drawing/2014/main" id="{2F76DC20-1D6D-776A-5611-0F6684D5A311}"/>
              </a:ext>
            </a:extLst>
          </p:cNvPr>
          <p:cNvSpPr txBox="1"/>
          <p:nvPr/>
        </p:nvSpPr>
        <p:spPr>
          <a:xfrm>
            <a:off x="581390" y="5952022"/>
            <a:ext cx="2396387"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Black Box</a:t>
            </a:r>
          </a:p>
        </p:txBody>
      </p:sp>
      <p:sp>
        <p:nvSpPr>
          <p:cNvPr id="23" name="Rectangle 22">
            <a:extLst>
              <a:ext uri="{FF2B5EF4-FFF2-40B4-BE49-F238E27FC236}">
                <a16:creationId xmlns:a16="http://schemas.microsoft.com/office/drawing/2014/main" id="{F89BE52E-6E68-09E1-507D-5F983543A8D0}"/>
              </a:ext>
            </a:extLst>
          </p:cNvPr>
          <p:cNvSpPr/>
          <p:nvPr/>
        </p:nvSpPr>
        <p:spPr>
          <a:xfrm>
            <a:off x="9115024" y="5600047"/>
            <a:ext cx="2642887"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4" name="TextBox 23">
            <a:extLst>
              <a:ext uri="{FF2B5EF4-FFF2-40B4-BE49-F238E27FC236}">
                <a16:creationId xmlns:a16="http://schemas.microsoft.com/office/drawing/2014/main" id="{0BE703D1-3ADF-9484-8F4E-5355B0E02632}"/>
              </a:ext>
            </a:extLst>
          </p:cNvPr>
          <p:cNvSpPr txBox="1"/>
          <p:nvPr/>
        </p:nvSpPr>
        <p:spPr>
          <a:xfrm>
            <a:off x="9162050" y="5645899"/>
            <a:ext cx="1698824"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Attacker</a:t>
            </a:r>
            <a:endParaRPr lang="en-SG" dirty="0">
              <a:solidFill>
                <a:srgbClr val="E34E3D"/>
              </a:solidFill>
            </a:endParaRPr>
          </a:p>
        </p:txBody>
      </p:sp>
      <p:sp>
        <p:nvSpPr>
          <p:cNvPr id="25" name="TextBox 24">
            <a:extLst>
              <a:ext uri="{FF2B5EF4-FFF2-40B4-BE49-F238E27FC236}">
                <a16:creationId xmlns:a16="http://schemas.microsoft.com/office/drawing/2014/main" id="{131BBC43-51FA-0743-B53B-80DB2D38B093}"/>
              </a:ext>
            </a:extLst>
          </p:cNvPr>
          <p:cNvSpPr txBox="1"/>
          <p:nvPr/>
        </p:nvSpPr>
        <p:spPr>
          <a:xfrm>
            <a:off x="9162050" y="5952022"/>
            <a:ext cx="2396387"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Outsider</a:t>
            </a:r>
          </a:p>
        </p:txBody>
      </p:sp>
      <p:pic>
        <p:nvPicPr>
          <p:cNvPr id="29" name="Graphic 28">
            <a:extLst>
              <a:ext uri="{FF2B5EF4-FFF2-40B4-BE49-F238E27FC236}">
                <a16:creationId xmlns:a16="http://schemas.microsoft.com/office/drawing/2014/main" id="{F15FB400-31BC-3515-58DA-C6D19470189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0089" y="1366018"/>
            <a:ext cx="9220380" cy="7124839"/>
          </a:xfrm>
          <a:prstGeom prst="rect">
            <a:avLst/>
          </a:prstGeom>
        </p:spPr>
      </p:pic>
    </p:spTree>
    <p:extLst>
      <p:ext uri="{BB962C8B-B14F-4D97-AF65-F5344CB8AC3E}">
        <p14:creationId xmlns:p14="http://schemas.microsoft.com/office/powerpoint/2010/main" val="2379291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807C8E-3CBA-E179-0524-57288968E628}"/>
              </a:ext>
            </a:extLst>
          </p:cNvPr>
          <p:cNvSpPr/>
          <p:nvPr/>
        </p:nvSpPr>
        <p:spPr>
          <a:xfrm>
            <a:off x="7440734" y="218699"/>
            <a:ext cx="4243851" cy="885813"/>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TextBox 4">
            <a:extLst>
              <a:ext uri="{FF2B5EF4-FFF2-40B4-BE49-F238E27FC236}">
                <a16:creationId xmlns:a16="http://schemas.microsoft.com/office/drawing/2014/main" id="{44E46B12-6A6A-4068-55D6-2F88C7894A45}"/>
              </a:ext>
            </a:extLst>
          </p:cNvPr>
          <p:cNvSpPr txBox="1"/>
          <p:nvPr/>
        </p:nvSpPr>
        <p:spPr>
          <a:xfrm>
            <a:off x="7470140" y="227055"/>
            <a:ext cx="3905273"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Method</a:t>
            </a:r>
            <a:r>
              <a:rPr lang="en-SG" dirty="0">
                <a:solidFill>
                  <a:schemeClr val="bg1"/>
                </a:solidFill>
                <a:latin typeface="NeueHaasGroteskText Pro Md" panose="020B0604020202020204" pitchFamily="34" charset="0"/>
              </a:rPr>
              <a:t> </a:t>
            </a:r>
            <a:endParaRPr lang="en-SG" dirty="0"/>
          </a:p>
        </p:txBody>
      </p:sp>
      <p:sp>
        <p:nvSpPr>
          <p:cNvPr id="6" name="Rectangle 5">
            <a:extLst>
              <a:ext uri="{FF2B5EF4-FFF2-40B4-BE49-F238E27FC236}">
                <a16:creationId xmlns:a16="http://schemas.microsoft.com/office/drawing/2014/main" id="{2144CEAC-BD22-5484-3927-C1FC5837039D}"/>
              </a:ext>
            </a:extLst>
          </p:cNvPr>
          <p:cNvSpPr/>
          <p:nvPr/>
        </p:nvSpPr>
        <p:spPr>
          <a:xfrm>
            <a:off x="534365" y="227029"/>
            <a:ext cx="2376476"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TextBox 6">
            <a:extLst>
              <a:ext uri="{FF2B5EF4-FFF2-40B4-BE49-F238E27FC236}">
                <a16:creationId xmlns:a16="http://schemas.microsoft.com/office/drawing/2014/main" id="{CCC831A5-4FFA-3600-1665-92E6457F8DE1}"/>
              </a:ext>
            </a:extLst>
          </p:cNvPr>
          <p:cNvSpPr txBox="1"/>
          <p:nvPr/>
        </p:nvSpPr>
        <p:spPr>
          <a:xfrm>
            <a:off x="534363" y="534804"/>
            <a:ext cx="2643175"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DEFENSE</a:t>
            </a:r>
          </a:p>
        </p:txBody>
      </p:sp>
      <p:sp>
        <p:nvSpPr>
          <p:cNvPr id="8" name="TextBox 7">
            <a:extLst>
              <a:ext uri="{FF2B5EF4-FFF2-40B4-BE49-F238E27FC236}">
                <a16:creationId xmlns:a16="http://schemas.microsoft.com/office/drawing/2014/main" id="{A37CC668-11FB-EC5D-9A81-0345F13FADD3}"/>
              </a:ext>
            </a:extLst>
          </p:cNvPr>
          <p:cNvSpPr txBox="1"/>
          <p:nvPr/>
        </p:nvSpPr>
        <p:spPr>
          <a:xfrm>
            <a:off x="534363" y="225730"/>
            <a:ext cx="1218237"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Strategy </a:t>
            </a:r>
            <a:endParaRPr lang="en-SG" dirty="0">
              <a:solidFill>
                <a:srgbClr val="E34E3D"/>
              </a:solidFill>
            </a:endParaRPr>
          </a:p>
        </p:txBody>
      </p:sp>
      <p:sp>
        <p:nvSpPr>
          <p:cNvPr id="219" name="TextBox 218">
            <a:extLst>
              <a:ext uri="{FF2B5EF4-FFF2-40B4-BE49-F238E27FC236}">
                <a16:creationId xmlns:a16="http://schemas.microsoft.com/office/drawing/2014/main" id="{29BEA8FA-DD10-93A3-17B3-FAA47D99E29C}"/>
              </a:ext>
            </a:extLst>
          </p:cNvPr>
          <p:cNvSpPr txBox="1"/>
          <p:nvPr/>
        </p:nvSpPr>
        <p:spPr>
          <a:xfrm>
            <a:off x="7470141" y="504802"/>
            <a:ext cx="4214444"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Red-Team / Internal</a:t>
            </a:r>
          </a:p>
        </p:txBody>
      </p:sp>
      <p:sp>
        <p:nvSpPr>
          <p:cNvPr id="9" name="Rectangle 8">
            <a:extLst>
              <a:ext uri="{FF2B5EF4-FFF2-40B4-BE49-F238E27FC236}">
                <a16:creationId xmlns:a16="http://schemas.microsoft.com/office/drawing/2014/main" id="{50EB3B09-D72B-DDCA-73FF-2B9C9151E9D4}"/>
              </a:ext>
            </a:extLst>
          </p:cNvPr>
          <p:cNvSpPr/>
          <p:nvPr/>
        </p:nvSpPr>
        <p:spPr>
          <a:xfrm>
            <a:off x="2306678" y="1655932"/>
            <a:ext cx="4030622" cy="265899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TextBox 11">
            <a:extLst>
              <a:ext uri="{FF2B5EF4-FFF2-40B4-BE49-F238E27FC236}">
                <a16:creationId xmlns:a16="http://schemas.microsoft.com/office/drawing/2014/main" id="{2FF3F937-E4DE-EE03-6178-FD2217DCD5FE}"/>
              </a:ext>
            </a:extLst>
          </p:cNvPr>
          <p:cNvSpPr txBox="1"/>
          <p:nvPr/>
        </p:nvSpPr>
        <p:spPr>
          <a:xfrm>
            <a:off x="2508168" y="1809396"/>
            <a:ext cx="3545391" cy="646331"/>
          </a:xfrm>
          <a:prstGeom prst="rect">
            <a:avLst/>
          </a:prstGeom>
          <a:noFill/>
        </p:spPr>
        <p:txBody>
          <a:bodyPr wrap="square">
            <a:spAutoFit/>
          </a:bodyPr>
          <a:lstStyle/>
          <a:p>
            <a:r>
              <a:rPr lang="en-US" sz="3600" dirty="0">
                <a:solidFill>
                  <a:srgbClr val="FECC67"/>
                </a:solidFill>
                <a:latin typeface="NHaasGroteskDSPro-65Md" panose="020B0604020202020204" pitchFamily="34" charset="0"/>
              </a:rPr>
              <a:t>Defense Type</a:t>
            </a:r>
            <a:endParaRPr lang="en-SG" sz="3600" dirty="0">
              <a:solidFill>
                <a:srgbClr val="FECC67"/>
              </a:solidFill>
              <a:latin typeface="NHaasGroteskDSPro-65Md" panose="020B0604020202020204" pitchFamily="34" charset="0"/>
            </a:endParaRPr>
          </a:p>
        </p:txBody>
      </p:sp>
      <p:sp>
        <p:nvSpPr>
          <p:cNvPr id="17" name="Rectangle 16">
            <a:extLst>
              <a:ext uri="{FF2B5EF4-FFF2-40B4-BE49-F238E27FC236}">
                <a16:creationId xmlns:a16="http://schemas.microsoft.com/office/drawing/2014/main" id="{3900E447-C0B6-D5F3-9E61-FAC2169DBC65}"/>
              </a:ext>
            </a:extLst>
          </p:cNvPr>
          <p:cNvSpPr/>
          <p:nvPr/>
        </p:nvSpPr>
        <p:spPr>
          <a:xfrm>
            <a:off x="536816" y="1655932"/>
            <a:ext cx="1586389" cy="263356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9" name="TextBox 18">
            <a:extLst>
              <a:ext uri="{FF2B5EF4-FFF2-40B4-BE49-F238E27FC236}">
                <a16:creationId xmlns:a16="http://schemas.microsoft.com/office/drawing/2014/main" id="{C978CCE3-53EB-EF24-455E-D30F0DB16143}"/>
              </a:ext>
            </a:extLst>
          </p:cNvPr>
          <p:cNvSpPr txBox="1"/>
          <p:nvPr/>
        </p:nvSpPr>
        <p:spPr>
          <a:xfrm rot="16200000">
            <a:off x="307309" y="2769729"/>
            <a:ext cx="1920669" cy="523220"/>
          </a:xfrm>
          <a:prstGeom prst="rect">
            <a:avLst/>
          </a:prstGeom>
          <a:noFill/>
        </p:spPr>
        <p:txBody>
          <a:bodyPr wrap="square">
            <a:spAutoFit/>
          </a:bodyPr>
          <a:lstStyle/>
          <a:p>
            <a:r>
              <a:rPr lang="en-US" sz="2800" dirty="0">
                <a:solidFill>
                  <a:schemeClr val="bg1"/>
                </a:solidFill>
                <a:latin typeface="NHaasGroteskDSPro-65Md" panose="020B0604020202020204" pitchFamily="34" charset="0"/>
              </a:rPr>
              <a:t>Mitigations</a:t>
            </a:r>
            <a:endParaRPr lang="en-SG" sz="2800" dirty="0">
              <a:solidFill>
                <a:schemeClr val="bg1"/>
              </a:solidFill>
              <a:latin typeface="NHaasGroteskDSPro-65Md" panose="020B0604020202020204" pitchFamily="34" charset="0"/>
            </a:endParaRPr>
          </a:p>
        </p:txBody>
      </p:sp>
      <p:sp>
        <p:nvSpPr>
          <p:cNvPr id="10" name="Rectangle 9">
            <a:extLst>
              <a:ext uri="{FF2B5EF4-FFF2-40B4-BE49-F238E27FC236}">
                <a16:creationId xmlns:a16="http://schemas.microsoft.com/office/drawing/2014/main" id="{F750985D-789B-D36C-31C6-47D747E56F09}"/>
              </a:ext>
            </a:extLst>
          </p:cNvPr>
          <p:cNvSpPr/>
          <p:nvPr/>
        </p:nvSpPr>
        <p:spPr>
          <a:xfrm>
            <a:off x="534361" y="4440804"/>
            <a:ext cx="11150223" cy="21271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4" name="Rectangle 13">
            <a:extLst>
              <a:ext uri="{FF2B5EF4-FFF2-40B4-BE49-F238E27FC236}">
                <a16:creationId xmlns:a16="http://schemas.microsoft.com/office/drawing/2014/main" id="{325FEB57-4579-E382-6EAF-52DDB5839339}"/>
              </a:ext>
            </a:extLst>
          </p:cNvPr>
          <p:cNvSpPr/>
          <p:nvPr/>
        </p:nvSpPr>
        <p:spPr>
          <a:xfrm>
            <a:off x="6520773" y="1630507"/>
            <a:ext cx="5163812" cy="265899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6" name="TextBox 15">
            <a:extLst>
              <a:ext uri="{FF2B5EF4-FFF2-40B4-BE49-F238E27FC236}">
                <a16:creationId xmlns:a16="http://schemas.microsoft.com/office/drawing/2014/main" id="{FF2ADE00-E843-79AE-7F07-C7AC800158EA}"/>
              </a:ext>
            </a:extLst>
          </p:cNvPr>
          <p:cNvSpPr txBox="1"/>
          <p:nvPr/>
        </p:nvSpPr>
        <p:spPr>
          <a:xfrm>
            <a:off x="2508168" y="2424514"/>
            <a:ext cx="3932807" cy="523220"/>
          </a:xfrm>
          <a:prstGeom prst="rect">
            <a:avLst/>
          </a:prstGeom>
          <a:noFill/>
        </p:spPr>
        <p:txBody>
          <a:bodyPr wrap="square">
            <a:spAutoFit/>
          </a:bodyPr>
          <a:lstStyle/>
          <a:p>
            <a:r>
              <a:rPr lang="en-SG" sz="2800" dirty="0">
                <a:solidFill>
                  <a:schemeClr val="bg1"/>
                </a:solidFill>
                <a:latin typeface="NHaasGroteskDSPro-65Md" panose="020B0604020202020204" pitchFamily="34" charset="0"/>
              </a:rPr>
              <a:t>Adversarial Testing </a:t>
            </a:r>
          </a:p>
        </p:txBody>
      </p:sp>
      <p:sp>
        <p:nvSpPr>
          <p:cNvPr id="21" name="TextBox 20">
            <a:extLst>
              <a:ext uri="{FF2B5EF4-FFF2-40B4-BE49-F238E27FC236}">
                <a16:creationId xmlns:a16="http://schemas.microsoft.com/office/drawing/2014/main" id="{45290C92-D305-4B7E-067A-CB88C6A0AC30}"/>
              </a:ext>
            </a:extLst>
          </p:cNvPr>
          <p:cNvSpPr txBox="1"/>
          <p:nvPr/>
        </p:nvSpPr>
        <p:spPr>
          <a:xfrm>
            <a:off x="2508168" y="2890649"/>
            <a:ext cx="3932807" cy="523220"/>
          </a:xfrm>
          <a:prstGeom prst="rect">
            <a:avLst/>
          </a:prstGeom>
          <a:noFill/>
        </p:spPr>
        <p:txBody>
          <a:bodyPr wrap="square">
            <a:spAutoFit/>
          </a:bodyPr>
          <a:lstStyle/>
          <a:p>
            <a:r>
              <a:rPr lang="en-US" sz="2800" dirty="0">
                <a:solidFill>
                  <a:schemeClr val="bg1"/>
                </a:solidFill>
                <a:latin typeface="NHaasGroteskDSPro-65Md" panose="020B0604020202020204" pitchFamily="34" charset="0"/>
              </a:rPr>
              <a:t>Exploratory Analysis</a:t>
            </a:r>
            <a:endParaRPr lang="en-SG" sz="2800" dirty="0">
              <a:solidFill>
                <a:schemeClr val="bg1"/>
              </a:solidFill>
              <a:latin typeface="NHaasGroteskDSPro-65Md" panose="020B0604020202020204" pitchFamily="34" charset="0"/>
            </a:endParaRPr>
          </a:p>
        </p:txBody>
      </p:sp>
      <p:sp>
        <p:nvSpPr>
          <p:cNvPr id="22" name="TextBox 21">
            <a:extLst>
              <a:ext uri="{FF2B5EF4-FFF2-40B4-BE49-F238E27FC236}">
                <a16:creationId xmlns:a16="http://schemas.microsoft.com/office/drawing/2014/main" id="{02683E0F-ACAB-5BC0-401E-ABBD5E485A68}"/>
              </a:ext>
            </a:extLst>
          </p:cNvPr>
          <p:cNvSpPr txBox="1"/>
          <p:nvPr/>
        </p:nvSpPr>
        <p:spPr>
          <a:xfrm>
            <a:off x="8335995" y="1809396"/>
            <a:ext cx="3207343" cy="523220"/>
          </a:xfrm>
          <a:prstGeom prst="rect">
            <a:avLst/>
          </a:prstGeom>
          <a:noFill/>
        </p:spPr>
        <p:txBody>
          <a:bodyPr wrap="square">
            <a:spAutoFit/>
          </a:bodyPr>
          <a:lstStyle/>
          <a:p>
            <a:r>
              <a:rPr lang="en-US" sz="2800" dirty="0">
                <a:solidFill>
                  <a:schemeClr val="bg1"/>
                </a:solidFill>
                <a:latin typeface="NHaasGroteskDSPro-65Md" panose="020B0604020202020204" pitchFamily="34" charset="0"/>
              </a:rPr>
              <a:t>Adversarial Testing</a:t>
            </a:r>
            <a:endParaRPr lang="en-SG" sz="2800" dirty="0">
              <a:solidFill>
                <a:schemeClr val="bg1"/>
              </a:solidFill>
              <a:latin typeface="NHaasGroteskDSPro-65Md" panose="020B0604020202020204" pitchFamily="34" charset="0"/>
            </a:endParaRPr>
          </a:p>
        </p:txBody>
      </p:sp>
      <p:sp>
        <p:nvSpPr>
          <p:cNvPr id="23" name="TextBox 22">
            <a:extLst>
              <a:ext uri="{FF2B5EF4-FFF2-40B4-BE49-F238E27FC236}">
                <a16:creationId xmlns:a16="http://schemas.microsoft.com/office/drawing/2014/main" id="{DDBA34FD-E3B6-359E-87FA-1D648F180779}"/>
              </a:ext>
            </a:extLst>
          </p:cNvPr>
          <p:cNvSpPr txBox="1"/>
          <p:nvPr/>
        </p:nvSpPr>
        <p:spPr>
          <a:xfrm>
            <a:off x="6624448" y="2388882"/>
            <a:ext cx="4950470" cy="1857560"/>
          </a:xfrm>
          <a:prstGeom prst="rect">
            <a:avLst/>
          </a:prstGeom>
          <a:noFill/>
        </p:spPr>
        <p:txBody>
          <a:bodyPr wrap="square">
            <a:spAutoFit/>
          </a:bodyPr>
          <a:lstStyle/>
          <a:p>
            <a:pPr algn="r">
              <a:lnSpc>
                <a:spcPct val="107000"/>
              </a:lnSpc>
              <a:spcAft>
                <a:spcPts val="800"/>
              </a:spcAft>
            </a:pPr>
            <a:r>
              <a:rPr lang="en-US" kern="0" dirty="0">
                <a:solidFill>
                  <a:srgbClr val="FECC67"/>
                </a:solidFill>
                <a:latin typeface="NHaasGroteskDSPro-65Md" panose="020B0604020202020204" pitchFamily="34" charset="0"/>
                <a:ea typeface="DengXian" panose="02010600030101010101" pitchFamily="2" charset="-122"/>
              </a:rPr>
              <a:t>Adversarial testing holds significant importance in the field of steganalysis when applied to AI models. The primary objective of such testing is to evaluate the robustness and effectiveness of the AI model in identifying and exposing weak points.</a:t>
            </a:r>
            <a:endParaRPr lang="en-SG" kern="0" dirty="0">
              <a:solidFill>
                <a:srgbClr val="FECC67"/>
              </a:solidFill>
              <a:latin typeface="NHaasGroteskDSPro-65Md" panose="020B0604020202020204" pitchFamily="34" charset="0"/>
              <a:ea typeface="DengXian" panose="02010600030101010101" pitchFamily="2" charset="-122"/>
            </a:endParaRPr>
          </a:p>
        </p:txBody>
      </p:sp>
      <p:sp>
        <p:nvSpPr>
          <p:cNvPr id="25" name="TextBox 24">
            <a:extLst>
              <a:ext uri="{FF2B5EF4-FFF2-40B4-BE49-F238E27FC236}">
                <a16:creationId xmlns:a16="http://schemas.microsoft.com/office/drawing/2014/main" id="{D0CE9A4E-B8D8-C7EC-2038-C7CD274B215D}"/>
              </a:ext>
            </a:extLst>
          </p:cNvPr>
          <p:cNvSpPr txBox="1"/>
          <p:nvPr/>
        </p:nvSpPr>
        <p:spPr>
          <a:xfrm>
            <a:off x="629254" y="4524656"/>
            <a:ext cx="3757828" cy="523220"/>
          </a:xfrm>
          <a:prstGeom prst="rect">
            <a:avLst/>
          </a:prstGeom>
          <a:noFill/>
        </p:spPr>
        <p:txBody>
          <a:bodyPr wrap="square">
            <a:spAutoFit/>
          </a:bodyPr>
          <a:lstStyle/>
          <a:p>
            <a:r>
              <a:rPr lang="en-US" sz="2800" dirty="0">
                <a:solidFill>
                  <a:schemeClr val="bg1"/>
                </a:solidFill>
                <a:latin typeface="NHaasGroteskDSPro-65Md" panose="020B0604020202020204" pitchFamily="34" charset="0"/>
              </a:rPr>
              <a:t>Exploratory Analysis</a:t>
            </a:r>
            <a:endParaRPr lang="en-SG" sz="2800" dirty="0">
              <a:solidFill>
                <a:schemeClr val="bg1"/>
              </a:solidFill>
              <a:latin typeface="NHaasGroteskDSPro-65Md" panose="020B0604020202020204" pitchFamily="34" charset="0"/>
            </a:endParaRPr>
          </a:p>
        </p:txBody>
      </p:sp>
      <p:sp>
        <p:nvSpPr>
          <p:cNvPr id="27" name="TextBox 26">
            <a:extLst>
              <a:ext uri="{FF2B5EF4-FFF2-40B4-BE49-F238E27FC236}">
                <a16:creationId xmlns:a16="http://schemas.microsoft.com/office/drawing/2014/main" id="{690071FE-A5F6-6FEB-1044-36043FF75DA8}"/>
              </a:ext>
            </a:extLst>
          </p:cNvPr>
          <p:cNvSpPr txBox="1"/>
          <p:nvPr/>
        </p:nvSpPr>
        <p:spPr>
          <a:xfrm>
            <a:off x="629254" y="5006181"/>
            <a:ext cx="10133996" cy="1477328"/>
          </a:xfrm>
          <a:prstGeom prst="rect">
            <a:avLst/>
          </a:prstGeom>
          <a:noFill/>
        </p:spPr>
        <p:txBody>
          <a:bodyPr wrap="square">
            <a:spAutoFit/>
          </a:bodyPr>
          <a:lstStyle/>
          <a:p>
            <a:r>
              <a:rPr lang="en-US" kern="0" dirty="0">
                <a:solidFill>
                  <a:srgbClr val="FECC67"/>
                </a:solidFill>
                <a:latin typeface="NHaasGroteskDSPro-65Md" panose="020B0604020202020204" pitchFamily="34" charset="0"/>
                <a:ea typeface="DengXian" panose="02010600030101010101" pitchFamily="2" charset="-122"/>
              </a:rPr>
              <a:t>Through exploratory testing, security testers actively explore the AI steganalysis model, assessing various attack surfaces, potential entry points, and concealed flaws that may expose the system to exploitation. By immersing themselves in the model, testers can proactively identify and address vulnerabilities before they can be leveraged by malicious individuals to hide sensitive information within digital content.</a:t>
            </a:r>
            <a:endParaRPr lang="en-SG" sz="2800" dirty="0">
              <a:solidFill>
                <a:srgbClr val="FECC67"/>
              </a:solidFill>
              <a:latin typeface="NHaasGroteskDSPro-65Md" panose="020B0604020202020204" pitchFamily="34" charset="0"/>
            </a:endParaRPr>
          </a:p>
        </p:txBody>
      </p:sp>
    </p:spTree>
    <p:extLst>
      <p:ext uri="{BB962C8B-B14F-4D97-AF65-F5344CB8AC3E}">
        <p14:creationId xmlns:p14="http://schemas.microsoft.com/office/powerpoint/2010/main" val="26135584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807C8E-3CBA-E179-0524-57288968E628}"/>
              </a:ext>
            </a:extLst>
          </p:cNvPr>
          <p:cNvSpPr/>
          <p:nvPr/>
        </p:nvSpPr>
        <p:spPr>
          <a:xfrm>
            <a:off x="8932333" y="226410"/>
            <a:ext cx="2725302" cy="885813"/>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TextBox 4">
            <a:extLst>
              <a:ext uri="{FF2B5EF4-FFF2-40B4-BE49-F238E27FC236}">
                <a16:creationId xmlns:a16="http://schemas.microsoft.com/office/drawing/2014/main" id="{44E46B12-6A6A-4068-55D6-2F88C7894A45}"/>
              </a:ext>
            </a:extLst>
          </p:cNvPr>
          <p:cNvSpPr txBox="1"/>
          <p:nvPr/>
        </p:nvSpPr>
        <p:spPr>
          <a:xfrm>
            <a:off x="8932333" y="224741"/>
            <a:ext cx="1744533"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Method</a:t>
            </a:r>
            <a:r>
              <a:rPr lang="en-SG" dirty="0">
                <a:solidFill>
                  <a:schemeClr val="bg1"/>
                </a:solidFill>
                <a:latin typeface="NeueHaasGroteskText Pro Md" panose="020B0604020202020204" pitchFamily="34" charset="0"/>
              </a:rPr>
              <a:t> </a:t>
            </a:r>
            <a:endParaRPr lang="en-SG" dirty="0"/>
          </a:p>
        </p:txBody>
      </p:sp>
      <p:sp>
        <p:nvSpPr>
          <p:cNvPr id="6" name="Rectangle 5">
            <a:extLst>
              <a:ext uri="{FF2B5EF4-FFF2-40B4-BE49-F238E27FC236}">
                <a16:creationId xmlns:a16="http://schemas.microsoft.com/office/drawing/2014/main" id="{2144CEAC-BD22-5484-3927-C1FC5837039D}"/>
              </a:ext>
            </a:extLst>
          </p:cNvPr>
          <p:cNvSpPr/>
          <p:nvPr/>
        </p:nvSpPr>
        <p:spPr>
          <a:xfrm>
            <a:off x="534365" y="227029"/>
            <a:ext cx="2376476"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TextBox 6">
            <a:extLst>
              <a:ext uri="{FF2B5EF4-FFF2-40B4-BE49-F238E27FC236}">
                <a16:creationId xmlns:a16="http://schemas.microsoft.com/office/drawing/2014/main" id="{CCC831A5-4FFA-3600-1665-92E6457F8DE1}"/>
              </a:ext>
            </a:extLst>
          </p:cNvPr>
          <p:cNvSpPr txBox="1"/>
          <p:nvPr/>
        </p:nvSpPr>
        <p:spPr>
          <a:xfrm>
            <a:off x="534363" y="534804"/>
            <a:ext cx="2643175"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DEFENSE</a:t>
            </a:r>
          </a:p>
        </p:txBody>
      </p:sp>
      <p:sp>
        <p:nvSpPr>
          <p:cNvPr id="8" name="TextBox 7">
            <a:extLst>
              <a:ext uri="{FF2B5EF4-FFF2-40B4-BE49-F238E27FC236}">
                <a16:creationId xmlns:a16="http://schemas.microsoft.com/office/drawing/2014/main" id="{A37CC668-11FB-EC5D-9A81-0345F13FADD3}"/>
              </a:ext>
            </a:extLst>
          </p:cNvPr>
          <p:cNvSpPr txBox="1"/>
          <p:nvPr/>
        </p:nvSpPr>
        <p:spPr>
          <a:xfrm>
            <a:off x="534363" y="225730"/>
            <a:ext cx="1218237"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Strategy </a:t>
            </a:r>
            <a:endParaRPr lang="en-SG" dirty="0">
              <a:solidFill>
                <a:srgbClr val="E34E3D"/>
              </a:solidFill>
            </a:endParaRPr>
          </a:p>
        </p:txBody>
      </p:sp>
      <p:sp>
        <p:nvSpPr>
          <p:cNvPr id="219" name="TextBox 218">
            <a:extLst>
              <a:ext uri="{FF2B5EF4-FFF2-40B4-BE49-F238E27FC236}">
                <a16:creationId xmlns:a16="http://schemas.microsoft.com/office/drawing/2014/main" id="{29BEA8FA-DD10-93A3-17B3-FAA47D99E29C}"/>
              </a:ext>
            </a:extLst>
          </p:cNvPr>
          <p:cNvSpPr txBox="1"/>
          <p:nvPr/>
        </p:nvSpPr>
        <p:spPr>
          <a:xfrm>
            <a:off x="8972129" y="506915"/>
            <a:ext cx="2685506"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AI Dev Team</a:t>
            </a:r>
          </a:p>
        </p:txBody>
      </p:sp>
      <p:sp>
        <p:nvSpPr>
          <p:cNvPr id="9" name="Rectangle 8">
            <a:extLst>
              <a:ext uri="{FF2B5EF4-FFF2-40B4-BE49-F238E27FC236}">
                <a16:creationId xmlns:a16="http://schemas.microsoft.com/office/drawing/2014/main" id="{50EB3B09-D72B-DDCA-73FF-2B9C9151E9D4}"/>
              </a:ext>
            </a:extLst>
          </p:cNvPr>
          <p:cNvSpPr/>
          <p:nvPr/>
        </p:nvSpPr>
        <p:spPr>
          <a:xfrm>
            <a:off x="2306678" y="1655932"/>
            <a:ext cx="3789322" cy="265899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TextBox 10">
            <a:extLst>
              <a:ext uri="{FF2B5EF4-FFF2-40B4-BE49-F238E27FC236}">
                <a16:creationId xmlns:a16="http://schemas.microsoft.com/office/drawing/2014/main" id="{E0AAED09-6B95-9C0C-1DC7-C4EE333B477C}"/>
              </a:ext>
            </a:extLst>
          </p:cNvPr>
          <p:cNvSpPr txBox="1"/>
          <p:nvPr/>
        </p:nvSpPr>
        <p:spPr>
          <a:xfrm rot="16200000">
            <a:off x="-203115" y="3355851"/>
            <a:ext cx="2511064" cy="523220"/>
          </a:xfrm>
          <a:prstGeom prst="rect">
            <a:avLst/>
          </a:prstGeom>
          <a:noFill/>
        </p:spPr>
        <p:txBody>
          <a:bodyPr wrap="square">
            <a:spAutoFit/>
          </a:bodyPr>
          <a:lstStyle/>
          <a:p>
            <a:r>
              <a:rPr lang="en-US" sz="2800" dirty="0">
                <a:solidFill>
                  <a:schemeClr val="bg1"/>
                </a:solidFill>
                <a:latin typeface="NHaasGroteskDSPro-65Md" panose="020B0604020202020204" pitchFamily="34" charset="0"/>
              </a:rPr>
              <a:t>Inference</a:t>
            </a:r>
            <a:endParaRPr lang="en-SG" sz="2800" dirty="0">
              <a:solidFill>
                <a:schemeClr val="bg1"/>
              </a:solidFill>
              <a:latin typeface="NHaasGroteskDSPro-65Md" panose="020B0604020202020204" pitchFamily="34" charset="0"/>
            </a:endParaRPr>
          </a:p>
        </p:txBody>
      </p:sp>
      <p:sp>
        <p:nvSpPr>
          <p:cNvPr id="12" name="TextBox 11">
            <a:extLst>
              <a:ext uri="{FF2B5EF4-FFF2-40B4-BE49-F238E27FC236}">
                <a16:creationId xmlns:a16="http://schemas.microsoft.com/office/drawing/2014/main" id="{2FF3F937-E4DE-EE03-6178-FD2217DCD5FE}"/>
              </a:ext>
            </a:extLst>
          </p:cNvPr>
          <p:cNvSpPr txBox="1"/>
          <p:nvPr/>
        </p:nvSpPr>
        <p:spPr>
          <a:xfrm>
            <a:off x="2508168" y="1809396"/>
            <a:ext cx="3545391" cy="646331"/>
          </a:xfrm>
          <a:prstGeom prst="rect">
            <a:avLst/>
          </a:prstGeom>
          <a:noFill/>
        </p:spPr>
        <p:txBody>
          <a:bodyPr wrap="square">
            <a:spAutoFit/>
          </a:bodyPr>
          <a:lstStyle/>
          <a:p>
            <a:r>
              <a:rPr lang="en-US" sz="3600" dirty="0">
                <a:solidFill>
                  <a:schemeClr val="bg1"/>
                </a:solidFill>
                <a:latin typeface="NHaasGroteskDSPro-65Md" panose="020B0604020202020204" pitchFamily="34" charset="0"/>
              </a:rPr>
              <a:t>Defense Type</a:t>
            </a:r>
            <a:endParaRPr lang="en-SG" sz="3600" dirty="0">
              <a:solidFill>
                <a:schemeClr val="bg1"/>
              </a:solidFill>
              <a:latin typeface="NHaasGroteskDSPro-65Md" panose="020B0604020202020204" pitchFamily="34" charset="0"/>
            </a:endParaRPr>
          </a:p>
        </p:txBody>
      </p:sp>
      <p:sp>
        <p:nvSpPr>
          <p:cNvPr id="17" name="Rectangle 16">
            <a:extLst>
              <a:ext uri="{FF2B5EF4-FFF2-40B4-BE49-F238E27FC236}">
                <a16:creationId xmlns:a16="http://schemas.microsoft.com/office/drawing/2014/main" id="{3900E447-C0B6-D5F3-9E61-FAC2169DBC65}"/>
              </a:ext>
            </a:extLst>
          </p:cNvPr>
          <p:cNvSpPr/>
          <p:nvPr/>
        </p:nvSpPr>
        <p:spPr>
          <a:xfrm>
            <a:off x="534362" y="1655932"/>
            <a:ext cx="1586389" cy="49120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9" name="TextBox 18">
            <a:extLst>
              <a:ext uri="{FF2B5EF4-FFF2-40B4-BE49-F238E27FC236}">
                <a16:creationId xmlns:a16="http://schemas.microsoft.com/office/drawing/2014/main" id="{C978CCE3-53EB-EF24-455E-D30F0DB16143}"/>
              </a:ext>
            </a:extLst>
          </p:cNvPr>
          <p:cNvSpPr txBox="1"/>
          <p:nvPr/>
        </p:nvSpPr>
        <p:spPr>
          <a:xfrm rot="16200000">
            <a:off x="294495" y="3940534"/>
            <a:ext cx="1918823" cy="523220"/>
          </a:xfrm>
          <a:prstGeom prst="rect">
            <a:avLst/>
          </a:prstGeom>
          <a:noFill/>
        </p:spPr>
        <p:txBody>
          <a:bodyPr wrap="square">
            <a:spAutoFit/>
          </a:bodyPr>
          <a:lstStyle/>
          <a:p>
            <a:r>
              <a:rPr lang="en-US" sz="2800" dirty="0">
                <a:solidFill>
                  <a:schemeClr val="bg1"/>
                </a:solidFill>
                <a:latin typeface="NHaasGroteskDSPro-65Md" panose="020B0604020202020204" pitchFamily="34" charset="0"/>
              </a:rPr>
              <a:t>Mitigations</a:t>
            </a:r>
            <a:endParaRPr lang="en-SG" sz="2800" dirty="0">
              <a:solidFill>
                <a:schemeClr val="bg1"/>
              </a:solidFill>
              <a:latin typeface="NHaasGroteskDSPro-65Md" panose="020B0604020202020204" pitchFamily="34" charset="0"/>
            </a:endParaRPr>
          </a:p>
        </p:txBody>
      </p:sp>
      <p:sp>
        <p:nvSpPr>
          <p:cNvPr id="10" name="Rectangle 9">
            <a:extLst>
              <a:ext uri="{FF2B5EF4-FFF2-40B4-BE49-F238E27FC236}">
                <a16:creationId xmlns:a16="http://schemas.microsoft.com/office/drawing/2014/main" id="{F750985D-789B-D36C-31C6-47D747E56F09}"/>
              </a:ext>
            </a:extLst>
          </p:cNvPr>
          <p:cNvSpPr/>
          <p:nvPr/>
        </p:nvSpPr>
        <p:spPr>
          <a:xfrm>
            <a:off x="2306678" y="4440804"/>
            <a:ext cx="2621269" cy="21271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3" name="Rectangle 12">
            <a:extLst>
              <a:ext uri="{FF2B5EF4-FFF2-40B4-BE49-F238E27FC236}">
                <a16:creationId xmlns:a16="http://schemas.microsoft.com/office/drawing/2014/main" id="{7540691B-19D1-50D6-68FE-6B313E8B148A}"/>
              </a:ext>
            </a:extLst>
          </p:cNvPr>
          <p:cNvSpPr/>
          <p:nvPr/>
        </p:nvSpPr>
        <p:spPr>
          <a:xfrm>
            <a:off x="5167109" y="4440804"/>
            <a:ext cx="6519930" cy="21271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4" name="Rectangle 13">
            <a:extLst>
              <a:ext uri="{FF2B5EF4-FFF2-40B4-BE49-F238E27FC236}">
                <a16:creationId xmlns:a16="http://schemas.microsoft.com/office/drawing/2014/main" id="{325FEB57-4579-E382-6EAF-52DDB5839339}"/>
              </a:ext>
            </a:extLst>
          </p:cNvPr>
          <p:cNvSpPr/>
          <p:nvPr/>
        </p:nvSpPr>
        <p:spPr>
          <a:xfrm>
            <a:off x="6343650" y="1655932"/>
            <a:ext cx="5343389" cy="265899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5" name="TextBox 14">
            <a:extLst>
              <a:ext uri="{FF2B5EF4-FFF2-40B4-BE49-F238E27FC236}">
                <a16:creationId xmlns:a16="http://schemas.microsoft.com/office/drawing/2014/main" id="{88DAF67A-0ED9-D4BF-D5BE-375139533EB0}"/>
              </a:ext>
            </a:extLst>
          </p:cNvPr>
          <p:cNvSpPr txBox="1"/>
          <p:nvPr/>
        </p:nvSpPr>
        <p:spPr>
          <a:xfrm>
            <a:off x="2508168" y="2388882"/>
            <a:ext cx="3932807" cy="523220"/>
          </a:xfrm>
          <a:prstGeom prst="rect">
            <a:avLst/>
          </a:prstGeom>
          <a:noFill/>
        </p:spPr>
        <p:txBody>
          <a:bodyPr wrap="square">
            <a:spAutoFit/>
          </a:bodyPr>
          <a:lstStyle/>
          <a:p>
            <a:r>
              <a:rPr lang="en-US" sz="2800" dirty="0">
                <a:solidFill>
                  <a:srgbClr val="FECC67"/>
                </a:solidFill>
                <a:latin typeface="NHaasGroteskDSPro-65Md" panose="020B0604020202020204" pitchFamily="34" charset="0"/>
              </a:rPr>
              <a:t>Ensemble</a:t>
            </a:r>
            <a:endParaRPr lang="en-SG" sz="2800" dirty="0">
              <a:solidFill>
                <a:srgbClr val="FECC67"/>
              </a:solidFill>
              <a:latin typeface="NHaasGroteskDSPro-65Md" panose="020B0604020202020204" pitchFamily="34" charset="0"/>
            </a:endParaRPr>
          </a:p>
        </p:txBody>
      </p:sp>
      <p:sp>
        <p:nvSpPr>
          <p:cNvPr id="16" name="TextBox 15">
            <a:extLst>
              <a:ext uri="{FF2B5EF4-FFF2-40B4-BE49-F238E27FC236}">
                <a16:creationId xmlns:a16="http://schemas.microsoft.com/office/drawing/2014/main" id="{FF2ADE00-E843-79AE-7F07-C7AC800158EA}"/>
              </a:ext>
            </a:extLst>
          </p:cNvPr>
          <p:cNvSpPr txBox="1"/>
          <p:nvPr/>
        </p:nvSpPr>
        <p:spPr>
          <a:xfrm>
            <a:off x="2508168" y="2891907"/>
            <a:ext cx="3932807" cy="523220"/>
          </a:xfrm>
          <a:prstGeom prst="rect">
            <a:avLst/>
          </a:prstGeom>
          <a:noFill/>
        </p:spPr>
        <p:txBody>
          <a:bodyPr wrap="square">
            <a:spAutoFit/>
          </a:bodyPr>
          <a:lstStyle/>
          <a:p>
            <a:r>
              <a:rPr lang="en-SG" sz="2800" dirty="0">
                <a:solidFill>
                  <a:srgbClr val="FECC67"/>
                </a:solidFill>
                <a:latin typeface="NHaasGroteskDSPro-65Md" panose="020B0604020202020204" pitchFamily="34" charset="0"/>
              </a:rPr>
              <a:t>Feature Squeezing</a:t>
            </a:r>
          </a:p>
        </p:txBody>
      </p:sp>
      <p:sp>
        <p:nvSpPr>
          <p:cNvPr id="22" name="TextBox 21">
            <a:extLst>
              <a:ext uri="{FF2B5EF4-FFF2-40B4-BE49-F238E27FC236}">
                <a16:creationId xmlns:a16="http://schemas.microsoft.com/office/drawing/2014/main" id="{7169E521-C32B-5D8D-8D83-FB6D1192E44A}"/>
              </a:ext>
            </a:extLst>
          </p:cNvPr>
          <p:cNvSpPr txBox="1"/>
          <p:nvPr/>
        </p:nvSpPr>
        <p:spPr>
          <a:xfrm>
            <a:off x="5378368" y="4589669"/>
            <a:ext cx="3932807" cy="523220"/>
          </a:xfrm>
          <a:prstGeom prst="rect">
            <a:avLst/>
          </a:prstGeom>
          <a:noFill/>
        </p:spPr>
        <p:txBody>
          <a:bodyPr wrap="square">
            <a:spAutoFit/>
          </a:bodyPr>
          <a:lstStyle/>
          <a:p>
            <a:r>
              <a:rPr lang="en-SG" sz="2800" dirty="0">
                <a:solidFill>
                  <a:srgbClr val="FECC67"/>
                </a:solidFill>
                <a:latin typeface="NHaasGroteskDSPro-65Md" panose="020B0604020202020204" pitchFamily="34" charset="0"/>
              </a:rPr>
              <a:t>Feature Squeezing</a:t>
            </a:r>
          </a:p>
        </p:txBody>
      </p:sp>
      <p:sp>
        <p:nvSpPr>
          <p:cNvPr id="23" name="TextBox 22">
            <a:extLst>
              <a:ext uri="{FF2B5EF4-FFF2-40B4-BE49-F238E27FC236}">
                <a16:creationId xmlns:a16="http://schemas.microsoft.com/office/drawing/2014/main" id="{A9FFCEEA-AC71-BD71-F3BB-8A9EAD715108}"/>
              </a:ext>
            </a:extLst>
          </p:cNvPr>
          <p:cNvSpPr txBox="1"/>
          <p:nvPr/>
        </p:nvSpPr>
        <p:spPr>
          <a:xfrm>
            <a:off x="6460670" y="1809396"/>
            <a:ext cx="3932807" cy="523220"/>
          </a:xfrm>
          <a:prstGeom prst="rect">
            <a:avLst/>
          </a:prstGeom>
          <a:noFill/>
        </p:spPr>
        <p:txBody>
          <a:bodyPr wrap="square">
            <a:spAutoFit/>
          </a:bodyPr>
          <a:lstStyle/>
          <a:p>
            <a:r>
              <a:rPr lang="en-US" sz="2800" dirty="0">
                <a:solidFill>
                  <a:srgbClr val="FECC67"/>
                </a:solidFill>
                <a:latin typeface="NHaasGroteskDSPro-65Md" panose="020B0604020202020204" pitchFamily="34" charset="0"/>
              </a:rPr>
              <a:t>Ensemble</a:t>
            </a:r>
            <a:endParaRPr lang="en-SG" sz="2800" dirty="0">
              <a:solidFill>
                <a:srgbClr val="FECC67"/>
              </a:solidFill>
              <a:latin typeface="NHaasGroteskDSPro-65Md" panose="020B0604020202020204" pitchFamily="34" charset="0"/>
            </a:endParaRPr>
          </a:p>
        </p:txBody>
      </p:sp>
      <p:sp>
        <p:nvSpPr>
          <p:cNvPr id="25" name="TextBox 24">
            <a:extLst>
              <a:ext uri="{FF2B5EF4-FFF2-40B4-BE49-F238E27FC236}">
                <a16:creationId xmlns:a16="http://schemas.microsoft.com/office/drawing/2014/main" id="{6B6CE5A2-157F-2CAB-129C-959DA0F43F03}"/>
              </a:ext>
            </a:extLst>
          </p:cNvPr>
          <p:cNvSpPr txBox="1"/>
          <p:nvPr/>
        </p:nvSpPr>
        <p:spPr>
          <a:xfrm>
            <a:off x="6460670" y="2304584"/>
            <a:ext cx="4690954" cy="1477328"/>
          </a:xfrm>
          <a:prstGeom prst="rect">
            <a:avLst/>
          </a:prstGeom>
          <a:noFill/>
        </p:spPr>
        <p:txBody>
          <a:bodyPr wrap="square">
            <a:spAutoFit/>
          </a:bodyPr>
          <a:lstStyle/>
          <a:p>
            <a:r>
              <a:rPr lang="en-US" kern="0" dirty="0">
                <a:solidFill>
                  <a:schemeClr val="bg1"/>
                </a:solidFill>
                <a:latin typeface="NHaasGroteskDSPro-65Md" panose="020B0604020202020204" pitchFamily="34" charset="0"/>
                <a:ea typeface="DengXian" panose="02010600030101010101" pitchFamily="2" charset="-122"/>
              </a:rPr>
              <a:t>Ensemble Method refers to a machine learning approach that enhances predictive accuracy and mitigates overfitting by combining multiple models, such as decision trees or neural network</a:t>
            </a:r>
          </a:p>
        </p:txBody>
      </p:sp>
      <p:sp>
        <p:nvSpPr>
          <p:cNvPr id="26" name="TextBox 25">
            <a:extLst>
              <a:ext uri="{FF2B5EF4-FFF2-40B4-BE49-F238E27FC236}">
                <a16:creationId xmlns:a16="http://schemas.microsoft.com/office/drawing/2014/main" id="{3175483D-8A69-48B0-CC2A-C265A6BCC9A9}"/>
              </a:ext>
            </a:extLst>
          </p:cNvPr>
          <p:cNvSpPr txBox="1"/>
          <p:nvPr/>
        </p:nvSpPr>
        <p:spPr>
          <a:xfrm>
            <a:off x="5378368" y="5067918"/>
            <a:ext cx="4690954" cy="923330"/>
          </a:xfrm>
          <a:prstGeom prst="rect">
            <a:avLst/>
          </a:prstGeom>
          <a:noFill/>
        </p:spPr>
        <p:txBody>
          <a:bodyPr wrap="square">
            <a:spAutoFit/>
          </a:bodyPr>
          <a:lstStyle/>
          <a:p>
            <a:r>
              <a:rPr lang="en-US" kern="0" dirty="0">
                <a:solidFill>
                  <a:schemeClr val="bg1"/>
                </a:solidFill>
                <a:latin typeface="NHaasGroteskDSPro-65Md" panose="020B0604020202020204" pitchFamily="34" charset="0"/>
                <a:ea typeface="DengXian" panose="02010600030101010101" pitchFamily="2" charset="-122"/>
              </a:rPr>
              <a:t>A</a:t>
            </a:r>
            <a:r>
              <a:rPr lang="en-US" sz="1800" kern="0" dirty="0">
                <a:solidFill>
                  <a:schemeClr val="bg1"/>
                </a:solidFill>
                <a:effectLst/>
                <a:latin typeface="NHaasGroteskDSPro-65Md" panose="020B0604020202020204" pitchFamily="34" charset="0"/>
                <a:ea typeface="DengXian" panose="02010600030101010101" pitchFamily="2" charset="-122"/>
              </a:rPr>
              <a:t>ssessing various attack surfaces, potential entry points, and concealed flaws that may expose the system to exploitation. </a:t>
            </a:r>
            <a:endParaRPr lang="en-SG" sz="2800" dirty="0">
              <a:solidFill>
                <a:schemeClr val="bg1"/>
              </a:solidFill>
              <a:latin typeface="NHaasGroteskDSPro-65Md" panose="020B0604020202020204" pitchFamily="34" charset="0"/>
            </a:endParaRPr>
          </a:p>
        </p:txBody>
      </p:sp>
      <p:pic>
        <p:nvPicPr>
          <p:cNvPr id="30" name="Graphic 29" descr="Branching diagram with solid fill">
            <a:extLst>
              <a:ext uri="{FF2B5EF4-FFF2-40B4-BE49-F238E27FC236}">
                <a16:creationId xmlns:a16="http://schemas.microsoft.com/office/drawing/2014/main" id="{1BC09AD1-7C28-5BAF-33FD-0E5A39DC661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36934" y="4497723"/>
            <a:ext cx="2133248" cy="2133248"/>
          </a:xfrm>
          <a:prstGeom prst="rect">
            <a:avLst/>
          </a:prstGeom>
        </p:spPr>
      </p:pic>
    </p:spTree>
    <p:extLst>
      <p:ext uri="{BB962C8B-B14F-4D97-AF65-F5344CB8AC3E}">
        <p14:creationId xmlns:p14="http://schemas.microsoft.com/office/powerpoint/2010/main" val="25124102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144CEAC-BD22-5484-3927-C1FC5837039D}"/>
              </a:ext>
            </a:extLst>
          </p:cNvPr>
          <p:cNvSpPr/>
          <p:nvPr/>
        </p:nvSpPr>
        <p:spPr>
          <a:xfrm>
            <a:off x="420064" y="321203"/>
            <a:ext cx="5253445"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 name="TextBox 7">
            <a:extLst>
              <a:ext uri="{FF2B5EF4-FFF2-40B4-BE49-F238E27FC236}">
                <a16:creationId xmlns:a16="http://schemas.microsoft.com/office/drawing/2014/main" id="{A37CC668-11FB-EC5D-9A81-0345F13FADD3}"/>
              </a:ext>
            </a:extLst>
          </p:cNvPr>
          <p:cNvSpPr txBox="1"/>
          <p:nvPr/>
        </p:nvSpPr>
        <p:spPr>
          <a:xfrm>
            <a:off x="1350370" y="553872"/>
            <a:ext cx="4494941" cy="400110"/>
          </a:xfrm>
          <a:prstGeom prst="rect">
            <a:avLst/>
          </a:prstGeom>
          <a:noFill/>
        </p:spPr>
        <p:txBody>
          <a:bodyPr wrap="square">
            <a:spAutoFit/>
          </a:bodyPr>
          <a:lstStyle/>
          <a:p>
            <a:r>
              <a:rPr lang="en-SG" sz="2000" dirty="0">
                <a:solidFill>
                  <a:schemeClr val="bg1"/>
                </a:solidFill>
                <a:latin typeface="NeueHaasGroteskText Pro Md" panose="020B0604020202020204" pitchFamily="34" charset="0"/>
              </a:rPr>
              <a:t>x4 Ensemble Model Architecture </a:t>
            </a:r>
            <a:endParaRPr lang="en-SG" sz="2000" dirty="0">
              <a:solidFill>
                <a:schemeClr val="bg1"/>
              </a:solidFill>
            </a:endParaRPr>
          </a:p>
        </p:txBody>
      </p:sp>
      <p:pic>
        <p:nvPicPr>
          <p:cNvPr id="217" name="Picture 216">
            <a:extLst>
              <a:ext uri="{FF2B5EF4-FFF2-40B4-BE49-F238E27FC236}">
                <a16:creationId xmlns:a16="http://schemas.microsoft.com/office/drawing/2014/main" id="{FC513A4F-6C77-364F-B039-B48AF4981C29}"/>
              </a:ext>
            </a:extLst>
          </p:cNvPr>
          <p:cNvPicPr>
            <a:picLocks noChangeAspect="1"/>
          </p:cNvPicPr>
          <p:nvPr/>
        </p:nvPicPr>
        <p:blipFill>
          <a:blip r:embed="rId2"/>
          <a:stretch>
            <a:fillRect/>
          </a:stretch>
        </p:blipFill>
        <p:spPr>
          <a:xfrm>
            <a:off x="6405713" y="1662491"/>
            <a:ext cx="4688230" cy="4432176"/>
          </a:xfrm>
          <a:prstGeom prst="rect">
            <a:avLst/>
          </a:prstGeom>
        </p:spPr>
      </p:pic>
      <p:pic>
        <p:nvPicPr>
          <p:cNvPr id="26" name="Picture 25">
            <a:extLst>
              <a:ext uri="{FF2B5EF4-FFF2-40B4-BE49-F238E27FC236}">
                <a16:creationId xmlns:a16="http://schemas.microsoft.com/office/drawing/2014/main" id="{DF048968-94B6-3277-3B49-AE1E3F0BA694}"/>
              </a:ext>
            </a:extLst>
          </p:cNvPr>
          <p:cNvPicPr>
            <a:picLocks noChangeAspect="1"/>
          </p:cNvPicPr>
          <p:nvPr/>
        </p:nvPicPr>
        <p:blipFill>
          <a:blip r:embed="rId3"/>
          <a:stretch>
            <a:fillRect/>
          </a:stretch>
        </p:blipFill>
        <p:spPr>
          <a:xfrm>
            <a:off x="991376" y="1668587"/>
            <a:ext cx="4682134" cy="4426080"/>
          </a:xfrm>
          <a:prstGeom prst="rect">
            <a:avLst/>
          </a:prstGeom>
        </p:spPr>
      </p:pic>
      <p:pic>
        <p:nvPicPr>
          <p:cNvPr id="27" name="Picture 26">
            <a:extLst>
              <a:ext uri="{FF2B5EF4-FFF2-40B4-BE49-F238E27FC236}">
                <a16:creationId xmlns:a16="http://schemas.microsoft.com/office/drawing/2014/main" id="{1CC9A11F-72D6-CA2C-C258-661D79E6975A}"/>
              </a:ext>
            </a:extLst>
          </p:cNvPr>
          <p:cNvPicPr>
            <a:picLocks noChangeAspect="1"/>
          </p:cNvPicPr>
          <p:nvPr/>
        </p:nvPicPr>
        <p:blipFill>
          <a:blip r:embed="rId4"/>
          <a:stretch>
            <a:fillRect/>
          </a:stretch>
        </p:blipFill>
        <p:spPr>
          <a:xfrm>
            <a:off x="3994226" y="1886540"/>
            <a:ext cx="4096867" cy="3938357"/>
          </a:xfrm>
          <a:prstGeom prst="rect">
            <a:avLst/>
          </a:prstGeom>
        </p:spPr>
      </p:pic>
      <p:pic>
        <p:nvPicPr>
          <p:cNvPr id="9" name="Graphic 8" descr="Branching diagram with solid fill">
            <a:extLst>
              <a:ext uri="{FF2B5EF4-FFF2-40B4-BE49-F238E27FC236}">
                <a16:creationId xmlns:a16="http://schemas.microsoft.com/office/drawing/2014/main" id="{541ED793-8E14-CFE0-DB37-AB516D4DAEB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41109" y="392115"/>
            <a:ext cx="777143" cy="777143"/>
          </a:xfrm>
          <a:prstGeom prst="rect">
            <a:avLst/>
          </a:prstGeom>
        </p:spPr>
      </p:pic>
    </p:spTree>
    <p:extLst>
      <p:ext uri="{BB962C8B-B14F-4D97-AF65-F5344CB8AC3E}">
        <p14:creationId xmlns:p14="http://schemas.microsoft.com/office/powerpoint/2010/main" val="7319806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144CEAC-BD22-5484-3927-C1FC5837039D}"/>
              </a:ext>
            </a:extLst>
          </p:cNvPr>
          <p:cNvSpPr/>
          <p:nvPr/>
        </p:nvSpPr>
        <p:spPr>
          <a:xfrm>
            <a:off x="420064" y="-1210417"/>
            <a:ext cx="5253445"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 name="TextBox 7">
            <a:extLst>
              <a:ext uri="{FF2B5EF4-FFF2-40B4-BE49-F238E27FC236}">
                <a16:creationId xmlns:a16="http://schemas.microsoft.com/office/drawing/2014/main" id="{A37CC668-11FB-EC5D-9A81-0345F13FADD3}"/>
              </a:ext>
            </a:extLst>
          </p:cNvPr>
          <p:cNvSpPr txBox="1"/>
          <p:nvPr/>
        </p:nvSpPr>
        <p:spPr>
          <a:xfrm>
            <a:off x="1350370" y="-977748"/>
            <a:ext cx="4494941" cy="400110"/>
          </a:xfrm>
          <a:prstGeom prst="rect">
            <a:avLst/>
          </a:prstGeom>
          <a:noFill/>
        </p:spPr>
        <p:txBody>
          <a:bodyPr wrap="square">
            <a:spAutoFit/>
          </a:bodyPr>
          <a:lstStyle/>
          <a:p>
            <a:r>
              <a:rPr lang="en-SG" sz="2000" dirty="0">
                <a:solidFill>
                  <a:schemeClr val="bg1"/>
                </a:solidFill>
                <a:latin typeface="NeueHaasGroteskText Pro Md" panose="020B0604020202020204" pitchFamily="34" charset="0"/>
              </a:rPr>
              <a:t>x4 Ensemble Model Architecture </a:t>
            </a:r>
            <a:endParaRPr lang="en-SG" sz="2000" dirty="0">
              <a:solidFill>
                <a:schemeClr val="bg1"/>
              </a:solidFill>
            </a:endParaRPr>
          </a:p>
        </p:txBody>
      </p:sp>
      <p:pic>
        <p:nvPicPr>
          <p:cNvPr id="217" name="Picture 216">
            <a:extLst>
              <a:ext uri="{FF2B5EF4-FFF2-40B4-BE49-F238E27FC236}">
                <a16:creationId xmlns:a16="http://schemas.microsoft.com/office/drawing/2014/main" id="{FC513A4F-6C77-364F-B039-B48AF4981C29}"/>
              </a:ext>
            </a:extLst>
          </p:cNvPr>
          <p:cNvPicPr>
            <a:picLocks noChangeAspect="1"/>
          </p:cNvPicPr>
          <p:nvPr/>
        </p:nvPicPr>
        <p:blipFill>
          <a:blip r:embed="rId2"/>
          <a:stretch>
            <a:fillRect/>
          </a:stretch>
        </p:blipFill>
        <p:spPr>
          <a:xfrm>
            <a:off x="6405713" y="130871"/>
            <a:ext cx="4688230" cy="4432176"/>
          </a:xfrm>
          <a:prstGeom prst="rect">
            <a:avLst/>
          </a:prstGeom>
        </p:spPr>
      </p:pic>
      <p:pic>
        <p:nvPicPr>
          <p:cNvPr id="26" name="Picture 25">
            <a:extLst>
              <a:ext uri="{FF2B5EF4-FFF2-40B4-BE49-F238E27FC236}">
                <a16:creationId xmlns:a16="http://schemas.microsoft.com/office/drawing/2014/main" id="{DF048968-94B6-3277-3B49-AE1E3F0BA694}"/>
              </a:ext>
            </a:extLst>
          </p:cNvPr>
          <p:cNvPicPr>
            <a:picLocks noChangeAspect="1"/>
          </p:cNvPicPr>
          <p:nvPr/>
        </p:nvPicPr>
        <p:blipFill>
          <a:blip r:embed="rId3"/>
          <a:stretch>
            <a:fillRect/>
          </a:stretch>
        </p:blipFill>
        <p:spPr>
          <a:xfrm>
            <a:off x="991376" y="136967"/>
            <a:ext cx="4682134" cy="4426080"/>
          </a:xfrm>
          <a:prstGeom prst="rect">
            <a:avLst/>
          </a:prstGeom>
        </p:spPr>
      </p:pic>
      <p:pic>
        <p:nvPicPr>
          <p:cNvPr id="9" name="Graphic 8" descr="Branching diagram with solid fill">
            <a:extLst>
              <a:ext uri="{FF2B5EF4-FFF2-40B4-BE49-F238E27FC236}">
                <a16:creationId xmlns:a16="http://schemas.microsoft.com/office/drawing/2014/main" id="{541ED793-8E14-CFE0-DB37-AB516D4DAEB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1109" y="-1139505"/>
            <a:ext cx="777143" cy="777143"/>
          </a:xfrm>
          <a:prstGeom prst="rect">
            <a:avLst/>
          </a:prstGeom>
        </p:spPr>
      </p:pic>
      <p:sp>
        <p:nvSpPr>
          <p:cNvPr id="2" name="Oval 1">
            <a:extLst>
              <a:ext uri="{FF2B5EF4-FFF2-40B4-BE49-F238E27FC236}">
                <a16:creationId xmlns:a16="http://schemas.microsoft.com/office/drawing/2014/main" id="{0252E903-B6CF-48A3-A629-3809DD3E3BB5}"/>
              </a:ext>
            </a:extLst>
          </p:cNvPr>
          <p:cNvSpPr/>
          <p:nvPr/>
        </p:nvSpPr>
        <p:spPr>
          <a:xfrm>
            <a:off x="4083167" y="2858264"/>
            <a:ext cx="4085864" cy="3904920"/>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Oval 2">
            <a:extLst>
              <a:ext uri="{FF2B5EF4-FFF2-40B4-BE49-F238E27FC236}">
                <a16:creationId xmlns:a16="http://schemas.microsoft.com/office/drawing/2014/main" id="{2CE81092-499B-93E2-72E9-0BD8F2A6252D}"/>
              </a:ext>
            </a:extLst>
          </p:cNvPr>
          <p:cNvSpPr/>
          <p:nvPr/>
        </p:nvSpPr>
        <p:spPr>
          <a:xfrm>
            <a:off x="4698185" y="3470038"/>
            <a:ext cx="2864973" cy="2681372"/>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4" name="Oval 3">
            <a:extLst>
              <a:ext uri="{FF2B5EF4-FFF2-40B4-BE49-F238E27FC236}">
                <a16:creationId xmlns:a16="http://schemas.microsoft.com/office/drawing/2014/main" id="{50B5FA8B-B4BC-4CB1-0E68-028A722BBCAA}"/>
              </a:ext>
            </a:extLst>
          </p:cNvPr>
          <p:cNvSpPr/>
          <p:nvPr/>
        </p:nvSpPr>
        <p:spPr>
          <a:xfrm>
            <a:off x="4383978" y="3168998"/>
            <a:ext cx="3433824" cy="3318077"/>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5" name="Oval 4">
            <a:extLst>
              <a:ext uri="{FF2B5EF4-FFF2-40B4-BE49-F238E27FC236}">
                <a16:creationId xmlns:a16="http://schemas.microsoft.com/office/drawing/2014/main" id="{913A7A9F-99A1-EC7E-E7C1-E1B798C39BCE}"/>
              </a:ext>
            </a:extLst>
          </p:cNvPr>
          <p:cNvSpPr/>
          <p:nvPr/>
        </p:nvSpPr>
        <p:spPr>
          <a:xfrm>
            <a:off x="4958855" y="3732300"/>
            <a:ext cx="2311364" cy="2215573"/>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nvGrpSpPr>
          <p:cNvPr id="7" name="Group 6">
            <a:extLst>
              <a:ext uri="{FF2B5EF4-FFF2-40B4-BE49-F238E27FC236}">
                <a16:creationId xmlns:a16="http://schemas.microsoft.com/office/drawing/2014/main" id="{DD8DDA3D-BCF8-13A8-309A-17655F261F10}"/>
              </a:ext>
            </a:extLst>
          </p:cNvPr>
          <p:cNvGrpSpPr/>
          <p:nvPr/>
        </p:nvGrpSpPr>
        <p:grpSpPr>
          <a:xfrm>
            <a:off x="4869282" y="2735390"/>
            <a:ext cx="3303476" cy="3886983"/>
            <a:chOff x="4902975" y="1017086"/>
            <a:chExt cx="3303476" cy="3886983"/>
          </a:xfrm>
        </p:grpSpPr>
        <p:sp>
          <p:nvSpPr>
            <p:cNvPr id="10" name="Isosceles Triangle 9">
              <a:extLst>
                <a:ext uri="{FF2B5EF4-FFF2-40B4-BE49-F238E27FC236}">
                  <a16:creationId xmlns:a16="http://schemas.microsoft.com/office/drawing/2014/main" id="{AD25328D-3E81-4F78-20BC-3EA4CBD83DB1}"/>
                </a:ext>
              </a:extLst>
            </p:cNvPr>
            <p:cNvSpPr/>
            <p:nvPr/>
          </p:nvSpPr>
          <p:spPr>
            <a:xfrm rot="10800000">
              <a:off x="5497971" y="2726081"/>
              <a:ext cx="1380376" cy="1200875"/>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1" name="Parallelogram 10">
              <a:extLst>
                <a:ext uri="{FF2B5EF4-FFF2-40B4-BE49-F238E27FC236}">
                  <a16:creationId xmlns:a16="http://schemas.microsoft.com/office/drawing/2014/main" id="{065241BE-D713-E32B-08B8-3DDEA3A24898}"/>
                </a:ext>
              </a:extLst>
            </p:cNvPr>
            <p:cNvSpPr/>
            <p:nvPr/>
          </p:nvSpPr>
          <p:spPr>
            <a:xfrm>
              <a:off x="6188158" y="2726080"/>
              <a:ext cx="2018293" cy="1200874"/>
            </a:xfrm>
            <a:prstGeom prst="parallelogram">
              <a:avLst>
                <a:gd name="adj" fmla="val 56169"/>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2" name="Parallelogram 11">
              <a:extLst>
                <a:ext uri="{FF2B5EF4-FFF2-40B4-BE49-F238E27FC236}">
                  <a16:creationId xmlns:a16="http://schemas.microsoft.com/office/drawing/2014/main" id="{8E75B28B-516B-5D78-9725-447C381DE13B}"/>
                </a:ext>
              </a:extLst>
            </p:cNvPr>
            <p:cNvSpPr/>
            <p:nvPr/>
          </p:nvSpPr>
          <p:spPr>
            <a:xfrm rot="18033546">
              <a:off x="4507373" y="3291574"/>
              <a:ext cx="2008097" cy="1216893"/>
            </a:xfrm>
            <a:prstGeom prst="parallelogram">
              <a:avLst>
                <a:gd name="adj" fmla="val 56169"/>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3" name="Parallelogram 12">
              <a:extLst>
                <a:ext uri="{FF2B5EF4-FFF2-40B4-BE49-F238E27FC236}">
                  <a16:creationId xmlns:a16="http://schemas.microsoft.com/office/drawing/2014/main" id="{2E339E02-0473-6FFB-98B7-84F6FAB10417}"/>
                </a:ext>
              </a:extLst>
            </p:cNvPr>
            <p:cNvSpPr/>
            <p:nvPr/>
          </p:nvSpPr>
          <p:spPr>
            <a:xfrm rot="3635180">
              <a:off x="4740652" y="1498363"/>
              <a:ext cx="2134271" cy="1171718"/>
            </a:xfrm>
            <a:prstGeom prst="parallelogram">
              <a:avLst>
                <a:gd name="adj" fmla="val 56169"/>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solidFill>
                  <a:srgbClr val="FECC67"/>
                </a:solidFill>
              </a:endParaRPr>
            </a:p>
          </p:txBody>
        </p:sp>
      </p:grpSp>
      <p:sp>
        <p:nvSpPr>
          <p:cNvPr id="14" name="TextBox 13">
            <a:extLst>
              <a:ext uri="{FF2B5EF4-FFF2-40B4-BE49-F238E27FC236}">
                <a16:creationId xmlns:a16="http://schemas.microsoft.com/office/drawing/2014/main" id="{8AD0EE0C-5478-096C-25F7-575EEC82E48D}"/>
              </a:ext>
            </a:extLst>
          </p:cNvPr>
          <p:cNvSpPr txBox="1"/>
          <p:nvPr/>
        </p:nvSpPr>
        <p:spPr>
          <a:xfrm>
            <a:off x="5876440" y="4535094"/>
            <a:ext cx="553112" cy="369332"/>
          </a:xfrm>
          <a:prstGeom prst="rect">
            <a:avLst/>
          </a:prstGeom>
          <a:noFill/>
        </p:spPr>
        <p:txBody>
          <a:bodyPr wrap="square">
            <a:spAutoFit/>
          </a:bodyPr>
          <a:lstStyle/>
          <a:p>
            <a:r>
              <a:rPr lang="en-SG" dirty="0">
                <a:solidFill>
                  <a:schemeClr val="bg1"/>
                </a:solidFill>
                <a:latin typeface="NeueHaasGroteskText Pro Md" panose="020B0604020202020204" pitchFamily="34" charset="0"/>
              </a:rPr>
              <a:t>NN</a:t>
            </a:r>
          </a:p>
        </p:txBody>
      </p:sp>
      <p:sp>
        <p:nvSpPr>
          <p:cNvPr id="15" name="TextBox 14">
            <a:extLst>
              <a:ext uri="{FF2B5EF4-FFF2-40B4-BE49-F238E27FC236}">
                <a16:creationId xmlns:a16="http://schemas.microsoft.com/office/drawing/2014/main" id="{05C9CF14-F3E1-FE91-6C69-0BA2C292C75A}"/>
              </a:ext>
            </a:extLst>
          </p:cNvPr>
          <p:cNvSpPr txBox="1"/>
          <p:nvPr/>
        </p:nvSpPr>
        <p:spPr>
          <a:xfrm>
            <a:off x="5908389" y="4799020"/>
            <a:ext cx="553112" cy="369332"/>
          </a:xfrm>
          <a:prstGeom prst="rect">
            <a:avLst/>
          </a:prstGeom>
          <a:noFill/>
        </p:spPr>
        <p:txBody>
          <a:bodyPr wrap="square">
            <a:spAutoFit/>
          </a:bodyPr>
          <a:lstStyle/>
          <a:p>
            <a:r>
              <a:rPr lang="en-SG" dirty="0">
                <a:solidFill>
                  <a:schemeClr val="bg1"/>
                </a:solidFill>
                <a:latin typeface="NeueHaasGroteskText Pro Md" panose="020B0604020202020204" pitchFamily="34" charset="0"/>
              </a:rPr>
              <a:t>01</a:t>
            </a:r>
          </a:p>
        </p:txBody>
      </p:sp>
      <p:sp>
        <p:nvSpPr>
          <p:cNvPr id="16" name="TextBox 15">
            <a:extLst>
              <a:ext uri="{FF2B5EF4-FFF2-40B4-BE49-F238E27FC236}">
                <a16:creationId xmlns:a16="http://schemas.microsoft.com/office/drawing/2014/main" id="{E91DCC5B-8CC6-F94A-9C43-04CE432FFEE3}"/>
              </a:ext>
            </a:extLst>
          </p:cNvPr>
          <p:cNvSpPr txBox="1"/>
          <p:nvPr/>
        </p:nvSpPr>
        <p:spPr>
          <a:xfrm rot="7106716">
            <a:off x="6288597" y="4909524"/>
            <a:ext cx="956866" cy="523220"/>
          </a:xfrm>
          <a:prstGeom prst="rect">
            <a:avLst/>
          </a:prstGeom>
          <a:noFill/>
        </p:spPr>
        <p:txBody>
          <a:bodyPr wrap="square">
            <a:spAutoFit/>
          </a:bodyPr>
          <a:lstStyle/>
          <a:p>
            <a:r>
              <a:rPr lang="en-SG" sz="1400" dirty="0">
                <a:solidFill>
                  <a:schemeClr val="bg1"/>
                </a:solidFill>
                <a:latin typeface="NeueHaasGroteskText Pro Md" panose="020B0604020202020204" pitchFamily="34" charset="0"/>
              </a:rPr>
              <a:t>CNN</a:t>
            </a:r>
          </a:p>
          <a:p>
            <a:r>
              <a:rPr lang="en-SG" sz="1400" dirty="0">
                <a:solidFill>
                  <a:schemeClr val="bg1"/>
                </a:solidFill>
                <a:latin typeface="NeueHaasGroteskText Pro Md" panose="020B0604020202020204" pitchFamily="34" charset="0"/>
              </a:rPr>
              <a:t>Output</a:t>
            </a:r>
          </a:p>
        </p:txBody>
      </p:sp>
      <p:sp>
        <p:nvSpPr>
          <p:cNvPr id="17" name="TextBox 16">
            <a:extLst>
              <a:ext uri="{FF2B5EF4-FFF2-40B4-BE49-F238E27FC236}">
                <a16:creationId xmlns:a16="http://schemas.microsoft.com/office/drawing/2014/main" id="{A1F4F428-2FBC-16CC-3974-CE73F82FE41D}"/>
              </a:ext>
            </a:extLst>
          </p:cNvPr>
          <p:cNvSpPr txBox="1"/>
          <p:nvPr/>
        </p:nvSpPr>
        <p:spPr>
          <a:xfrm>
            <a:off x="5579730" y="3877671"/>
            <a:ext cx="1042319" cy="523220"/>
          </a:xfrm>
          <a:prstGeom prst="rect">
            <a:avLst/>
          </a:prstGeom>
          <a:noFill/>
        </p:spPr>
        <p:txBody>
          <a:bodyPr wrap="square">
            <a:spAutoFit/>
          </a:bodyPr>
          <a:lstStyle/>
          <a:p>
            <a:r>
              <a:rPr lang="en-SG" sz="1400" dirty="0">
                <a:solidFill>
                  <a:schemeClr val="bg1"/>
                </a:solidFill>
                <a:latin typeface="NeueHaasGroteskText Pro Md" panose="020B0604020202020204" pitchFamily="34" charset="0"/>
              </a:rPr>
              <a:t>CAESR Output</a:t>
            </a:r>
          </a:p>
        </p:txBody>
      </p:sp>
      <p:sp>
        <p:nvSpPr>
          <p:cNvPr id="18" name="TextBox 17">
            <a:extLst>
              <a:ext uri="{FF2B5EF4-FFF2-40B4-BE49-F238E27FC236}">
                <a16:creationId xmlns:a16="http://schemas.microsoft.com/office/drawing/2014/main" id="{57AC29B0-34CE-5E40-F4D7-DACC1645B5FE}"/>
              </a:ext>
            </a:extLst>
          </p:cNvPr>
          <p:cNvSpPr txBox="1"/>
          <p:nvPr/>
        </p:nvSpPr>
        <p:spPr>
          <a:xfrm rot="3479575">
            <a:off x="5127150" y="5180110"/>
            <a:ext cx="1219236" cy="523220"/>
          </a:xfrm>
          <a:prstGeom prst="rect">
            <a:avLst/>
          </a:prstGeom>
          <a:noFill/>
        </p:spPr>
        <p:txBody>
          <a:bodyPr wrap="square">
            <a:spAutoFit/>
          </a:bodyPr>
          <a:lstStyle/>
          <a:p>
            <a:r>
              <a:rPr lang="en-SG" sz="1400" dirty="0">
                <a:solidFill>
                  <a:schemeClr val="bg1"/>
                </a:solidFill>
                <a:latin typeface="NeueHaasGroteskText Pro Md" panose="020B0604020202020204" pitchFamily="34" charset="0"/>
              </a:rPr>
              <a:t>AAE</a:t>
            </a:r>
          </a:p>
          <a:p>
            <a:r>
              <a:rPr lang="en-SG" sz="1400" dirty="0">
                <a:solidFill>
                  <a:schemeClr val="bg1"/>
                </a:solidFill>
                <a:latin typeface="NeueHaasGroteskText Pro Md" panose="020B0604020202020204" pitchFamily="34" charset="0"/>
              </a:rPr>
              <a:t>Output</a:t>
            </a:r>
          </a:p>
        </p:txBody>
      </p:sp>
      <p:pic>
        <p:nvPicPr>
          <p:cNvPr id="24" name="Picture 23">
            <a:extLst>
              <a:ext uri="{FF2B5EF4-FFF2-40B4-BE49-F238E27FC236}">
                <a16:creationId xmlns:a16="http://schemas.microsoft.com/office/drawing/2014/main" id="{073B0D21-8FC6-F378-EF99-F4A642C90BAD}"/>
              </a:ext>
            </a:extLst>
          </p:cNvPr>
          <p:cNvPicPr>
            <a:picLocks noChangeAspect="1"/>
          </p:cNvPicPr>
          <p:nvPr/>
        </p:nvPicPr>
        <p:blipFill>
          <a:blip r:embed="rId6"/>
          <a:stretch>
            <a:fillRect/>
          </a:stretch>
        </p:blipFill>
        <p:spPr>
          <a:xfrm>
            <a:off x="3994226" y="354920"/>
            <a:ext cx="4096867" cy="3938357"/>
          </a:xfrm>
          <a:prstGeom prst="rect">
            <a:avLst/>
          </a:prstGeom>
        </p:spPr>
      </p:pic>
    </p:spTree>
    <p:extLst>
      <p:ext uri="{BB962C8B-B14F-4D97-AF65-F5344CB8AC3E}">
        <p14:creationId xmlns:p14="http://schemas.microsoft.com/office/powerpoint/2010/main" val="892407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5F4264BD-0A8B-FA03-A842-6E48817CC845}"/>
              </a:ext>
            </a:extLst>
          </p:cNvPr>
          <p:cNvSpPr/>
          <p:nvPr/>
        </p:nvSpPr>
        <p:spPr>
          <a:xfrm>
            <a:off x="3712002" y="2420764"/>
            <a:ext cx="2522764" cy="2009266"/>
          </a:xfrm>
          <a:prstGeom prst="rect">
            <a:avLst/>
          </a:prstGeom>
          <a:solidFill>
            <a:srgbClr val="FF1818"/>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40" name="Rectangle 39">
            <a:extLst>
              <a:ext uri="{FF2B5EF4-FFF2-40B4-BE49-F238E27FC236}">
                <a16:creationId xmlns:a16="http://schemas.microsoft.com/office/drawing/2014/main" id="{F84044F6-578A-30A6-8F47-48F798D5B650}"/>
              </a:ext>
            </a:extLst>
          </p:cNvPr>
          <p:cNvSpPr/>
          <p:nvPr/>
        </p:nvSpPr>
        <p:spPr>
          <a:xfrm>
            <a:off x="3872566" y="2581328"/>
            <a:ext cx="2522764" cy="2009266"/>
          </a:xfrm>
          <a:prstGeom prst="rect">
            <a:avLst/>
          </a:prstGeom>
          <a:solidFill>
            <a:srgbClr val="FF1818"/>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TextBox 2">
            <a:extLst>
              <a:ext uri="{FF2B5EF4-FFF2-40B4-BE49-F238E27FC236}">
                <a16:creationId xmlns:a16="http://schemas.microsoft.com/office/drawing/2014/main" id="{ADB6F805-C3D5-DED5-90C8-DAB5726EEA38}"/>
              </a:ext>
            </a:extLst>
          </p:cNvPr>
          <p:cNvSpPr txBox="1"/>
          <p:nvPr/>
        </p:nvSpPr>
        <p:spPr>
          <a:xfrm>
            <a:off x="4397661" y="2669145"/>
            <a:ext cx="1907895" cy="1015663"/>
          </a:xfrm>
          <a:prstGeom prst="rect">
            <a:avLst/>
          </a:prstGeom>
          <a:noFill/>
        </p:spPr>
        <p:txBody>
          <a:bodyPr wrap="none" rtlCol="0">
            <a:spAutoFit/>
          </a:bodyPr>
          <a:lstStyle/>
          <a:p>
            <a:r>
              <a:rPr lang="en-SG" sz="6000" dirty="0">
                <a:solidFill>
                  <a:schemeClr val="bg1"/>
                </a:solidFill>
                <a:latin typeface="NHaasGroteskDSPro-65Md" panose="020B0604020202020204" pitchFamily="34" charset="0"/>
              </a:rPr>
              <a:t>AICS</a:t>
            </a:r>
          </a:p>
        </p:txBody>
      </p:sp>
      <p:sp>
        <p:nvSpPr>
          <p:cNvPr id="6" name="Rectangle 5">
            <a:extLst>
              <a:ext uri="{FF2B5EF4-FFF2-40B4-BE49-F238E27FC236}">
                <a16:creationId xmlns:a16="http://schemas.microsoft.com/office/drawing/2014/main" id="{DA43CCDD-E149-2671-469E-DAD464A586D5}"/>
              </a:ext>
            </a:extLst>
          </p:cNvPr>
          <p:cNvSpPr/>
          <p:nvPr/>
        </p:nvSpPr>
        <p:spPr>
          <a:xfrm>
            <a:off x="0" y="7756586"/>
            <a:ext cx="12192000" cy="6858000"/>
          </a:xfrm>
          <a:prstGeom prst="rect">
            <a:avLst/>
          </a:prstGeom>
          <a:solidFill>
            <a:srgbClr val="FF00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TextBox 6">
            <a:extLst>
              <a:ext uri="{FF2B5EF4-FFF2-40B4-BE49-F238E27FC236}">
                <a16:creationId xmlns:a16="http://schemas.microsoft.com/office/drawing/2014/main" id="{ABEC09CB-9B72-405B-8642-93E629EA60E0}"/>
              </a:ext>
            </a:extLst>
          </p:cNvPr>
          <p:cNvSpPr txBox="1"/>
          <p:nvPr/>
        </p:nvSpPr>
        <p:spPr>
          <a:xfrm>
            <a:off x="6872293" y="9829526"/>
            <a:ext cx="1771639" cy="1015663"/>
          </a:xfrm>
          <a:prstGeom prst="rect">
            <a:avLst/>
          </a:prstGeom>
          <a:noFill/>
        </p:spPr>
        <p:txBody>
          <a:bodyPr wrap="none" rtlCol="0">
            <a:spAutoFit/>
          </a:bodyPr>
          <a:lstStyle/>
          <a:p>
            <a:r>
              <a:rPr lang="en-SG" sz="6000" dirty="0">
                <a:solidFill>
                  <a:schemeClr val="bg1"/>
                </a:solidFill>
                <a:latin typeface="NHaasGroteskDSPro-65Md" panose="020B0604020202020204" pitchFamily="34" charset="0"/>
              </a:rPr>
              <a:t>Intro</a:t>
            </a:r>
          </a:p>
        </p:txBody>
      </p:sp>
      <p:pic>
        <p:nvPicPr>
          <p:cNvPr id="12" name="Picture 11">
            <a:extLst>
              <a:ext uri="{FF2B5EF4-FFF2-40B4-BE49-F238E27FC236}">
                <a16:creationId xmlns:a16="http://schemas.microsoft.com/office/drawing/2014/main" id="{3F4AC63B-A242-465C-3D23-C072488A8EA4}"/>
              </a:ext>
            </a:extLst>
          </p:cNvPr>
          <p:cNvPicPr>
            <a:picLocks noChangeAspect="1"/>
          </p:cNvPicPr>
          <p:nvPr/>
        </p:nvPicPr>
        <p:blipFill rotWithShape="1">
          <a:blip r:embed="rId2"/>
          <a:srcRect t="11922"/>
          <a:stretch/>
        </p:blipFill>
        <p:spPr>
          <a:xfrm>
            <a:off x="789929" y="7760054"/>
            <a:ext cx="2534297" cy="2955473"/>
          </a:xfrm>
          <a:prstGeom prst="rect">
            <a:avLst/>
          </a:prstGeom>
        </p:spPr>
      </p:pic>
      <p:pic>
        <p:nvPicPr>
          <p:cNvPr id="13" name="Picture 12" descr="A poster of a person with a sword&#10;&#10;Description automatically generated with low confidence">
            <a:extLst>
              <a:ext uri="{FF2B5EF4-FFF2-40B4-BE49-F238E27FC236}">
                <a16:creationId xmlns:a16="http://schemas.microsoft.com/office/drawing/2014/main" id="{AA806A3C-2EC9-CF9B-5A9F-077569085F39}"/>
              </a:ext>
            </a:extLst>
          </p:cNvPr>
          <p:cNvPicPr>
            <a:picLocks noChangeAspect="1"/>
          </p:cNvPicPr>
          <p:nvPr/>
        </p:nvPicPr>
        <p:blipFill rotWithShape="1">
          <a:blip r:embed="rId3">
            <a:extLst>
              <a:ext uri="{28A0092B-C50C-407E-A947-70E740481C1C}">
                <a14:useLocalDpi xmlns:a14="http://schemas.microsoft.com/office/drawing/2010/main" val="0"/>
              </a:ext>
            </a:extLst>
          </a:blip>
          <a:srcRect l="212" t="1422" r="-212" b="35813"/>
          <a:stretch/>
        </p:blipFill>
        <p:spPr>
          <a:xfrm>
            <a:off x="3573236" y="12512036"/>
            <a:ext cx="2522764" cy="2106018"/>
          </a:xfrm>
          <a:prstGeom prst="rect">
            <a:avLst/>
          </a:prstGeom>
        </p:spPr>
      </p:pic>
      <p:pic>
        <p:nvPicPr>
          <p:cNvPr id="14" name="Picture 13">
            <a:extLst>
              <a:ext uri="{FF2B5EF4-FFF2-40B4-BE49-F238E27FC236}">
                <a16:creationId xmlns:a16="http://schemas.microsoft.com/office/drawing/2014/main" id="{55DF71CE-2630-AC91-3752-E95438B9122B}"/>
              </a:ext>
            </a:extLst>
          </p:cNvPr>
          <p:cNvPicPr>
            <a:picLocks noChangeAspect="1"/>
          </p:cNvPicPr>
          <p:nvPr/>
        </p:nvPicPr>
        <p:blipFill>
          <a:blip r:embed="rId4"/>
          <a:stretch>
            <a:fillRect/>
          </a:stretch>
        </p:blipFill>
        <p:spPr>
          <a:xfrm>
            <a:off x="789928" y="11005069"/>
            <a:ext cx="2534297" cy="3355522"/>
          </a:xfrm>
          <a:prstGeom prst="rect">
            <a:avLst/>
          </a:prstGeom>
        </p:spPr>
      </p:pic>
      <p:pic>
        <p:nvPicPr>
          <p:cNvPr id="15" name="Picture 4">
            <a:extLst>
              <a:ext uri="{FF2B5EF4-FFF2-40B4-BE49-F238E27FC236}">
                <a16:creationId xmlns:a16="http://schemas.microsoft.com/office/drawing/2014/main" id="{2A28692D-A58E-A9A6-37F1-5A98FEEC6F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70354" b="1"/>
          <a:stretch/>
        </p:blipFill>
        <p:spPr bwMode="auto">
          <a:xfrm>
            <a:off x="3573236" y="7760054"/>
            <a:ext cx="2534297" cy="87810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Cyberpunk 2077 Deku (Twitter : @Defaultz_v2) : r/AnimeART">
            <a:extLst>
              <a:ext uri="{FF2B5EF4-FFF2-40B4-BE49-F238E27FC236}">
                <a16:creationId xmlns:a16="http://schemas.microsoft.com/office/drawing/2014/main" id="{4BCE6A6A-6418-6A31-8D21-38A651403FF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78582" y="8897336"/>
            <a:ext cx="2517418" cy="33555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7C8A2A0-84A4-F5EE-5032-F05072E4CE78}"/>
              </a:ext>
            </a:extLst>
          </p:cNvPr>
          <p:cNvSpPr txBox="1"/>
          <p:nvPr/>
        </p:nvSpPr>
        <p:spPr>
          <a:xfrm>
            <a:off x="209556" y="3653589"/>
            <a:ext cx="6096000" cy="646331"/>
          </a:xfrm>
          <a:prstGeom prst="rect">
            <a:avLst/>
          </a:prstGeom>
          <a:noFill/>
        </p:spPr>
        <p:txBody>
          <a:bodyPr wrap="square">
            <a:spAutoFit/>
          </a:bodyPr>
          <a:lstStyle/>
          <a:p>
            <a:pPr algn="r"/>
            <a:r>
              <a:rPr lang="en-US" dirty="0">
                <a:solidFill>
                  <a:srgbClr val="FECC67"/>
                </a:solidFill>
                <a:latin typeface="NHaasGroteskDSPro-65Md" panose="020B0604020202020204" pitchFamily="34" charset="0"/>
              </a:rPr>
              <a:t>Ensemble Modelling of Hybrid CNN, Autoencoders, and DCT with AAEs for Steganalysis</a:t>
            </a:r>
            <a:endParaRPr lang="en-SG" dirty="0">
              <a:solidFill>
                <a:srgbClr val="FECC67"/>
              </a:solidFill>
              <a:latin typeface="NHaasGroteskDSPro-65Md" panose="020B0604020202020204" pitchFamily="34" charset="0"/>
            </a:endParaRPr>
          </a:p>
        </p:txBody>
      </p:sp>
      <p:cxnSp>
        <p:nvCxnSpPr>
          <p:cNvPr id="9" name="Straight Connector 8">
            <a:extLst>
              <a:ext uri="{FF2B5EF4-FFF2-40B4-BE49-F238E27FC236}">
                <a16:creationId xmlns:a16="http://schemas.microsoft.com/office/drawing/2014/main" id="{29FAC7D3-BFE1-ACAF-F70A-F7317AB128A4}"/>
              </a:ext>
            </a:extLst>
          </p:cNvPr>
          <p:cNvCxnSpPr/>
          <p:nvPr/>
        </p:nvCxnSpPr>
        <p:spPr>
          <a:xfrm>
            <a:off x="6595970" y="2575815"/>
            <a:ext cx="0" cy="200926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0" name="Rectangle: Rounded Corners 9">
            <a:extLst>
              <a:ext uri="{FF2B5EF4-FFF2-40B4-BE49-F238E27FC236}">
                <a16:creationId xmlns:a16="http://schemas.microsoft.com/office/drawing/2014/main" id="{EDC379AF-2402-EAD0-AE92-C3690FD217B4}"/>
              </a:ext>
            </a:extLst>
          </p:cNvPr>
          <p:cNvSpPr/>
          <p:nvPr/>
        </p:nvSpPr>
        <p:spPr>
          <a:xfrm>
            <a:off x="6934275" y="2845490"/>
            <a:ext cx="4529548" cy="1278589"/>
          </a:xfrm>
          <a:prstGeom prst="roundRect">
            <a:avLst>
              <a:gd name="adj" fmla="val 12675"/>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Rectangle: Rounded Corners 10">
            <a:extLst>
              <a:ext uri="{FF2B5EF4-FFF2-40B4-BE49-F238E27FC236}">
                <a16:creationId xmlns:a16="http://schemas.microsoft.com/office/drawing/2014/main" id="{A33C106C-0853-ABCB-B313-252A93429D30}"/>
              </a:ext>
            </a:extLst>
          </p:cNvPr>
          <p:cNvSpPr/>
          <p:nvPr/>
        </p:nvSpPr>
        <p:spPr>
          <a:xfrm>
            <a:off x="8295232" y="3793653"/>
            <a:ext cx="2556490" cy="461666"/>
          </a:xfrm>
          <a:prstGeom prst="roundRect">
            <a:avLst>
              <a:gd name="adj" fmla="val 12675"/>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0" name="TextBox 19">
            <a:extLst>
              <a:ext uri="{FF2B5EF4-FFF2-40B4-BE49-F238E27FC236}">
                <a16:creationId xmlns:a16="http://schemas.microsoft.com/office/drawing/2014/main" id="{E7518016-2A64-BC86-D30F-7D47DD4DF533}"/>
              </a:ext>
            </a:extLst>
          </p:cNvPr>
          <p:cNvSpPr txBox="1"/>
          <p:nvPr/>
        </p:nvSpPr>
        <p:spPr>
          <a:xfrm>
            <a:off x="8204324" y="3023119"/>
            <a:ext cx="2204450" cy="461665"/>
          </a:xfrm>
          <a:prstGeom prst="rect">
            <a:avLst/>
          </a:prstGeom>
          <a:noFill/>
        </p:spPr>
        <p:txBody>
          <a:bodyPr wrap="none" rtlCol="0">
            <a:spAutoFit/>
          </a:bodyPr>
          <a:lstStyle/>
          <a:p>
            <a:r>
              <a:rPr lang="en-SG" sz="2400" dirty="0">
                <a:solidFill>
                  <a:schemeClr val="bg1"/>
                </a:solidFill>
                <a:latin typeface="NHaasGroteskDSPro-65Md" panose="020B0604020202020204" pitchFamily="34" charset="0"/>
                <a:cs typeface="Arial" panose="020B0604020202020204" pitchFamily="34" charset="0"/>
              </a:rPr>
              <a:t>Maximilian See</a:t>
            </a:r>
          </a:p>
        </p:txBody>
      </p:sp>
      <p:sp>
        <p:nvSpPr>
          <p:cNvPr id="21" name="TextBox 20">
            <a:extLst>
              <a:ext uri="{FF2B5EF4-FFF2-40B4-BE49-F238E27FC236}">
                <a16:creationId xmlns:a16="http://schemas.microsoft.com/office/drawing/2014/main" id="{952EE7F6-C9CF-F241-7F7C-A4141FAA88FF}"/>
              </a:ext>
            </a:extLst>
          </p:cNvPr>
          <p:cNvSpPr txBox="1"/>
          <p:nvPr/>
        </p:nvSpPr>
        <p:spPr>
          <a:xfrm>
            <a:off x="8204324" y="3458167"/>
            <a:ext cx="2311851" cy="307777"/>
          </a:xfrm>
          <a:prstGeom prst="rect">
            <a:avLst/>
          </a:prstGeom>
          <a:noFill/>
        </p:spPr>
        <p:txBody>
          <a:bodyPr wrap="none" rtlCol="0">
            <a:spAutoFit/>
          </a:bodyPr>
          <a:lstStyle/>
          <a:p>
            <a:r>
              <a:rPr lang="en-SG" sz="1400" dirty="0">
                <a:solidFill>
                  <a:schemeClr val="bg1"/>
                </a:solidFill>
                <a:latin typeface="Neue Haas Grotesk Text Pro" panose="020B0504020202020204" pitchFamily="34" charset="0"/>
                <a:cs typeface="Arial" panose="020B0604020202020204" pitchFamily="34" charset="0"/>
              </a:rPr>
              <a:t>Type your Admin Number</a:t>
            </a:r>
          </a:p>
        </p:txBody>
      </p:sp>
      <p:sp>
        <p:nvSpPr>
          <p:cNvPr id="22" name="Rectangle: Rounded Corners 21">
            <a:extLst>
              <a:ext uri="{FF2B5EF4-FFF2-40B4-BE49-F238E27FC236}">
                <a16:creationId xmlns:a16="http://schemas.microsoft.com/office/drawing/2014/main" id="{AC087B03-EBB5-531F-18C4-12C7743D5148}"/>
              </a:ext>
            </a:extLst>
          </p:cNvPr>
          <p:cNvSpPr/>
          <p:nvPr/>
        </p:nvSpPr>
        <p:spPr>
          <a:xfrm>
            <a:off x="10926283" y="3808333"/>
            <a:ext cx="431564" cy="417065"/>
          </a:xfrm>
          <a:prstGeom prst="roundRect">
            <a:avLst>
              <a:gd name="adj" fmla="val 12675"/>
            </a:avLst>
          </a:prstGeom>
          <a:solidFill>
            <a:srgbClr val="FECC67"/>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3" name="TextBox 22">
            <a:extLst>
              <a:ext uri="{FF2B5EF4-FFF2-40B4-BE49-F238E27FC236}">
                <a16:creationId xmlns:a16="http://schemas.microsoft.com/office/drawing/2014/main" id="{81AC909C-DBA8-7555-12BC-A917CEB7EA12}"/>
              </a:ext>
            </a:extLst>
          </p:cNvPr>
          <p:cNvSpPr txBox="1"/>
          <p:nvPr/>
        </p:nvSpPr>
        <p:spPr>
          <a:xfrm>
            <a:off x="8324656" y="3881922"/>
            <a:ext cx="1164101" cy="307777"/>
          </a:xfrm>
          <a:prstGeom prst="rect">
            <a:avLst/>
          </a:prstGeom>
          <a:noFill/>
        </p:spPr>
        <p:txBody>
          <a:bodyPr wrap="none" rtlCol="0">
            <a:spAutoFit/>
          </a:bodyPr>
          <a:lstStyle/>
          <a:p>
            <a:r>
              <a:rPr lang="en-SG" sz="1400" dirty="0">
                <a:solidFill>
                  <a:srgbClr val="FF0000"/>
                </a:solidFill>
                <a:latin typeface="Neue Haas Grotesk Text Pro" panose="020B0504020202020204" pitchFamily="34" charset="0"/>
                <a:cs typeface="Arial" panose="020B0604020202020204" pitchFamily="34" charset="0"/>
              </a:rPr>
              <a:t>#2102869A</a:t>
            </a:r>
          </a:p>
        </p:txBody>
      </p:sp>
      <p:pic>
        <p:nvPicPr>
          <p:cNvPr id="27" name="Picture 26">
            <a:extLst>
              <a:ext uri="{FF2B5EF4-FFF2-40B4-BE49-F238E27FC236}">
                <a16:creationId xmlns:a16="http://schemas.microsoft.com/office/drawing/2014/main" id="{CBA2BA3C-295C-222D-6A3E-8CD1617ADF4E}"/>
              </a:ext>
            </a:extLst>
          </p:cNvPr>
          <p:cNvPicPr>
            <a:picLocks noChangeAspect="1"/>
          </p:cNvPicPr>
          <p:nvPr/>
        </p:nvPicPr>
        <p:blipFill>
          <a:blip r:embed="rId7"/>
          <a:stretch>
            <a:fillRect/>
          </a:stretch>
        </p:blipFill>
        <p:spPr>
          <a:xfrm>
            <a:off x="7185098" y="3047758"/>
            <a:ext cx="894014" cy="93511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cxnSp>
        <p:nvCxnSpPr>
          <p:cNvPr id="29" name="Straight Connector 28">
            <a:extLst>
              <a:ext uri="{FF2B5EF4-FFF2-40B4-BE49-F238E27FC236}">
                <a16:creationId xmlns:a16="http://schemas.microsoft.com/office/drawing/2014/main" id="{21522BC6-3BB1-3A1D-736A-E3FD7C399718}"/>
              </a:ext>
            </a:extLst>
          </p:cNvPr>
          <p:cNvCxnSpPr>
            <a:cxnSpLocks/>
          </p:cNvCxnSpPr>
          <p:nvPr/>
        </p:nvCxnSpPr>
        <p:spPr>
          <a:xfrm>
            <a:off x="9441132" y="3881922"/>
            <a:ext cx="0" cy="2601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Arrow: Right 37">
            <a:extLst>
              <a:ext uri="{FF2B5EF4-FFF2-40B4-BE49-F238E27FC236}">
                <a16:creationId xmlns:a16="http://schemas.microsoft.com/office/drawing/2014/main" id="{36EA0CAC-27B7-CF75-ECCD-5978A90587BD}"/>
              </a:ext>
            </a:extLst>
          </p:cNvPr>
          <p:cNvSpPr/>
          <p:nvPr/>
        </p:nvSpPr>
        <p:spPr>
          <a:xfrm>
            <a:off x="11046943" y="3879024"/>
            <a:ext cx="223280" cy="283526"/>
          </a:xfrm>
          <a:prstGeom prst="right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27434063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37CC668-11FB-EC5D-9A81-0345F13FADD3}"/>
              </a:ext>
            </a:extLst>
          </p:cNvPr>
          <p:cNvSpPr txBox="1"/>
          <p:nvPr/>
        </p:nvSpPr>
        <p:spPr>
          <a:xfrm>
            <a:off x="1038828" y="1844586"/>
            <a:ext cx="3117448" cy="707886"/>
          </a:xfrm>
          <a:prstGeom prst="rect">
            <a:avLst/>
          </a:prstGeom>
          <a:noFill/>
        </p:spPr>
        <p:txBody>
          <a:bodyPr wrap="square">
            <a:spAutoFit/>
          </a:bodyPr>
          <a:lstStyle/>
          <a:p>
            <a:r>
              <a:rPr lang="en-SG" sz="4000" dirty="0">
                <a:solidFill>
                  <a:schemeClr val="bg1"/>
                </a:solidFill>
                <a:latin typeface="NeueHaasGroteskText Pro Md" panose="020B0604020202020204" pitchFamily="34" charset="0"/>
              </a:rPr>
              <a:t>Conclusion</a:t>
            </a:r>
            <a:endParaRPr lang="en-SG" sz="4000" dirty="0">
              <a:solidFill>
                <a:schemeClr val="bg1"/>
              </a:solidFill>
            </a:endParaRPr>
          </a:p>
        </p:txBody>
      </p:sp>
      <p:sp>
        <p:nvSpPr>
          <p:cNvPr id="3" name="TextBox 2">
            <a:extLst>
              <a:ext uri="{FF2B5EF4-FFF2-40B4-BE49-F238E27FC236}">
                <a16:creationId xmlns:a16="http://schemas.microsoft.com/office/drawing/2014/main" id="{C38889E2-95CB-35A6-AF06-46F557CBEAE3}"/>
              </a:ext>
            </a:extLst>
          </p:cNvPr>
          <p:cNvSpPr txBox="1"/>
          <p:nvPr/>
        </p:nvSpPr>
        <p:spPr>
          <a:xfrm>
            <a:off x="1079340" y="2552472"/>
            <a:ext cx="10033320" cy="2492990"/>
          </a:xfrm>
          <a:prstGeom prst="rect">
            <a:avLst/>
          </a:prstGeom>
          <a:noFill/>
        </p:spPr>
        <p:txBody>
          <a:bodyPr wrap="square">
            <a:spAutoFit/>
          </a:bodyPr>
          <a:lstStyle/>
          <a:p>
            <a:r>
              <a:rPr lang="en-US" sz="1200" dirty="0">
                <a:solidFill>
                  <a:schemeClr val="bg1"/>
                </a:solidFill>
                <a:latin typeface="NeueHaasGroteskText Pro Md" panose="020B0604020202020204" pitchFamily="34" charset="0"/>
              </a:rPr>
              <a:t>To conclude, this report showcases a unique approach to authenticate digital images by integrating various techniques, including CNNs and Hybrid Models. It also highlights the concept of steganography and its potential consequences. By incorporating Spatial Co-Occurrence Matrices and utilizing DCT across different </a:t>
            </a:r>
            <a:r>
              <a:rPr lang="en-US" sz="1200" dirty="0" err="1">
                <a:solidFill>
                  <a:schemeClr val="bg1"/>
                </a:solidFill>
                <a:latin typeface="NeueHaasGroteskText Pro Md" panose="020B0604020202020204" pitchFamily="34" charset="0"/>
              </a:rPr>
              <a:t>colour</a:t>
            </a:r>
            <a:r>
              <a:rPr lang="en-US" sz="1200" dirty="0">
                <a:solidFill>
                  <a:schemeClr val="bg1"/>
                </a:solidFill>
                <a:latin typeface="NeueHaasGroteskText Pro Md" panose="020B0604020202020204" pitchFamily="34" charset="0"/>
              </a:rPr>
              <a:t> channels, our proposed model outperforms previous methods that solely relied on CNNs, resulting in a 7% improvement in accuracy.</a:t>
            </a:r>
          </a:p>
          <a:p>
            <a:endParaRPr lang="en-US" sz="1200" dirty="0">
              <a:solidFill>
                <a:schemeClr val="bg1"/>
              </a:solidFill>
              <a:latin typeface="NeueHaasGroteskText Pro Md" panose="020B0604020202020204" pitchFamily="34" charset="0"/>
            </a:endParaRPr>
          </a:p>
          <a:p>
            <a:r>
              <a:rPr lang="en-US" sz="1200" dirty="0">
                <a:solidFill>
                  <a:schemeClr val="bg1"/>
                </a:solidFill>
                <a:latin typeface="NeueHaasGroteskText Pro Md" panose="020B0604020202020204" pitchFamily="34" charset="0"/>
              </a:rPr>
              <a:t>Furthermore, we conducted thorough assessments of our model's effectiveness and devised an attack plan to simulate potential attacks. Subsequently, we proposed and planned defensive measures to mitigate the simulated attack. These measures include employing model </a:t>
            </a:r>
            <a:r>
              <a:rPr lang="en-US" sz="1200" dirty="0" err="1">
                <a:solidFill>
                  <a:schemeClr val="bg1"/>
                </a:solidFill>
                <a:latin typeface="NeueHaasGroteskText Pro Md" panose="020B0604020202020204" pitchFamily="34" charset="0"/>
              </a:rPr>
              <a:t>ensembling</a:t>
            </a:r>
            <a:r>
              <a:rPr lang="en-US" sz="1200" dirty="0">
                <a:solidFill>
                  <a:schemeClr val="bg1"/>
                </a:solidFill>
                <a:latin typeface="NeueHaasGroteskText Pro Md" panose="020B0604020202020204" pitchFamily="34" charset="0"/>
              </a:rPr>
              <a:t> and conducting Exploratory Testing to evaluate our model and network against various attack surfaces, thereby reducing vulnerabilities within our system.</a:t>
            </a:r>
          </a:p>
          <a:p>
            <a:endParaRPr lang="en-US" sz="1200" dirty="0">
              <a:solidFill>
                <a:schemeClr val="bg1"/>
              </a:solidFill>
              <a:latin typeface="NeueHaasGroteskText Pro Md" panose="020B0604020202020204" pitchFamily="34" charset="0"/>
            </a:endParaRPr>
          </a:p>
          <a:p>
            <a:r>
              <a:rPr lang="en-US" sz="1200" dirty="0">
                <a:solidFill>
                  <a:schemeClr val="bg1"/>
                </a:solidFill>
                <a:latin typeface="NeueHaasGroteskText Pro Md" panose="020B0604020202020204" pitchFamily="34" charset="0"/>
              </a:rPr>
              <a:t>Overall, this research showcases the significance of integrating different techniques to enhance digital image authentication and steganalysis. By improving accuracy and strengthening our </a:t>
            </a:r>
            <a:r>
              <a:rPr lang="en-US" sz="1200" dirty="0" err="1">
                <a:solidFill>
                  <a:schemeClr val="bg1"/>
                </a:solidFill>
                <a:latin typeface="NeueHaasGroteskText Pro Md" panose="020B0604020202020204" pitchFamily="34" charset="0"/>
              </a:rPr>
              <a:t>defence</a:t>
            </a:r>
            <a:r>
              <a:rPr lang="en-US" sz="1200" dirty="0">
                <a:solidFill>
                  <a:schemeClr val="bg1"/>
                </a:solidFill>
                <a:latin typeface="NeueHaasGroteskText Pro Md" panose="020B0604020202020204" pitchFamily="34" charset="0"/>
              </a:rPr>
              <a:t> against adversarial attacks, we contribute to the development of more secure systems and ensure the integrity of digital media in various applications.</a:t>
            </a:r>
          </a:p>
        </p:txBody>
      </p:sp>
    </p:spTree>
    <p:extLst>
      <p:ext uri="{BB962C8B-B14F-4D97-AF65-F5344CB8AC3E}">
        <p14:creationId xmlns:p14="http://schemas.microsoft.com/office/powerpoint/2010/main" val="1496588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12ED0941-16C2-BAE6-A139-31DE04C1914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268" b="4268"/>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3362424-6A11-7B6A-3F7A-615F99A694FB}"/>
              </a:ext>
            </a:extLst>
          </p:cNvPr>
          <p:cNvSpPr txBox="1"/>
          <p:nvPr/>
        </p:nvSpPr>
        <p:spPr>
          <a:xfrm>
            <a:off x="968828" y="1859239"/>
            <a:ext cx="6735498" cy="2585323"/>
          </a:xfrm>
          <a:prstGeom prst="rect">
            <a:avLst/>
          </a:prstGeom>
          <a:noFill/>
        </p:spPr>
        <p:txBody>
          <a:bodyPr wrap="none" rtlCol="0">
            <a:spAutoFit/>
          </a:bodyPr>
          <a:lstStyle/>
          <a:p>
            <a:r>
              <a:rPr lang="en-SG" sz="4800" b="1" dirty="0">
                <a:solidFill>
                  <a:schemeClr val="bg1"/>
                </a:solidFill>
                <a:latin typeface="Times New Roman" panose="02020603050405020304" pitchFamily="18" charset="0"/>
                <a:cs typeface="Times New Roman" panose="02020603050405020304" pitchFamily="18" charset="0"/>
              </a:rPr>
              <a:t>END</a:t>
            </a:r>
          </a:p>
          <a:p>
            <a:r>
              <a:rPr lang="en-SG" sz="4800" b="1" dirty="0">
                <a:solidFill>
                  <a:schemeClr val="bg1"/>
                </a:solidFill>
                <a:latin typeface="Times New Roman" panose="02020603050405020304" pitchFamily="18" charset="0"/>
                <a:cs typeface="Times New Roman" panose="02020603050405020304" pitchFamily="18" charset="0"/>
              </a:rPr>
              <a:t>OF </a:t>
            </a:r>
          </a:p>
          <a:p>
            <a:r>
              <a:rPr lang="en-SG" sz="6600" b="1" dirty="0">
                <a:solidFill>
                  <a:schemeClr val="bg1"/>
                </a:solidFill>
                <a:latin typeface="Times New Roman" panose="02020603050405020304" pitchFamily="18" charset="0"/>
                <a:cs typeface="Times New Roman" panose="02020603050405020304" pitchFamily="18" charset="0"/>
              </a:rPr>
              <a:t>PRESENTATION</a:t>
            </a:r>
          </a:p>
        </p:txBody>
      </p:sp>
      <p:sp>
        <p:nvSpPr>
          <p:cNvPr id="6" name="TextBox 5">
            <a:extLst>
              <a:ext uri="{FF2B5EF4-FFF2-40B4-BE49-F238E27FC236}">
                <a16:creationId xmlns:a16="http://schemas.microsoft.com/office/drawing/2014/main" id="{7A04A633-1ACF-F9F1-09AD-E35BF3422854}"/>
              </a:ext>
            </a:extLst>
          </p:cNvPr>
          <p:cNvSpPr txBox="1"/>
          <p:nvPr/>
        </p:nvSpPr>
        <p:spPr>
          <a:xfrm>
            <a:off x="1029788" y="4404126"/>
            <a:ext cx="1535998" cy="461665"/>
          </a:xfrm>
          <a:prstGeom prst="rect">
            <a:avLst/>
          </a:prstGeom>
          <a:noFill/>
        </p:spPr>
        <p:txBody>
          <a:bodyPr wrap="none" rtlCol="0">
            <a:spAutoFit/>
          </a:bodyPr>
          <a:lstStyle/>
          <a:p>
            <a:r>
              <a:rPr lang="en-SG" sz="2400" b="1" dirty="0">
                <a:solidFill>
                  <a:schemeClr val="bg1"/>
                </a:solidFill>
                <a:latin typeface="Arial" panose="020B0604020202020204" pitchFamily="34" charset="0"/>
                <a:cs typeface="Arial" panose="020B0604020202020204" pitchFamily="34" charset="0"/>
              </a:rPr>
              <a:t>SLIDE:15</a:t>
            </a:r>
          </a:p>
        </p:txBody>
      </p:sp>
      <p:sp>
        <p:nvSpPr>
          <p:cNvPr id="7" name="TextBox 6">
            <a:extLst>
              <a:ext uri="{FF2B5EF4-FFF2-40B4-BE49-F238E27FC236}">
                <a16:creationId xmlns:a16="http://schemas.microsoft.com/office/drawing/2014/main" id="{01DF0F12-DB44-9946-E66D-7B66DEF2868F}"/>
              </a:ext>
            </a:extLst>
          </p:cNvPr>
          <p:cNvSpPr txBox="1"/>
          <p:nvPr/>
        </p:nvSpPr>
        <p:spPr>
          <a:xfrm>
            <a:off x="2949223" y="4865791"/>
            <a:ext cx="7566377" cy="523220"/>
          </a:xfrm>
          <a:prstGeom prst="rect">
            <a:avLst/>
          </a:prstGeom>
          <a:noFill/>
        </p:spPr>
        <p:txBody>
          <a:bodyPr wrap="square" rtlCol="0">
            <a:spAutoFit/>
          </a:bodyPr>
          <a:lstStyle/>
          <a:p>
            <a:r>
              <a:rPr lang="en-US" sz="2800" b="1" dirty="0">
                <a:solidFill>
                  <a:schemeClr val="bg1"/>
                </a:solidFill>
                <a:latin typeface="Arial" panose="020B0604020202020204" pitchFamily="34" charset="0"/>
                <a:cs typeface="Arial" panose="020B0604020202020204" pitchFamily="34" charset="0"/>
              </a:rPr>
              <a:t>freedom</a:t>
            </a:r>
            <a:endParaRPr lang="en-SG" sz="28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06454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A7D541A5-E262-8A63-8C07-10ACCDC0FB89}"/>
              </a:ext>
            </a:extLst>
          </p:cNvPr>
          <p:cNvSpPr txBox="1"/>
          <p:nvPr/>
        </p:nvSpPr>
        <p:spPr>
          <a:xfrm>
            <a:off x="6580972" y="1386738"/>
            <a:ext cx="1970411" cy="1015663"/>
          </a:xfrm>
          <a:prstGeom prst="rect">
            <a:avLst/>
          </a:prstGeom>
          <a:noFill/>
        </p:spPr>
        <p:txBody>
          <a:bodyPr wrap="none" rtlCol="0">
            <a:spAutoFit/>
          </a:bodyPr>
          <a:lstStyle/>
          <a:p>
            <a:r>
              <a:rPr lang="en-SG" sz="6000" dirty="0">
                <a:solidFill>
                  <a:schemeClr val="bg1"/>
                </a:solidFill>
                <a:latin typeface="NHaasGroteskDSPro-65Md" panose="020B0604020202020204" pitchFamily="34" charset="0"/>
              </a:rPr>
              <a:t>What</a:t>
            </a:r>
          </a:p>
        </p:txBody>
      </p:sp>
      <p:pic>
        <p:nvPicPr>
          <p:cNvPr id="17" name="Picture 16">
            <a:extLst>
              <a:ext uri="{FF2B5EF4-FFF2-40B4-BE49-F238E27FC236}">
                <a16:creationId xmlns:a16="http://schemas.microsoft.com/office/drawing/2014/main" id="{31CBB888-1B18-8958-0050-B036E36DC9B6}"/>
              </a:ext>
            </a:extLst>
          </p:cNvPr>
          <p:cNvPicPr>
            <a:picLocks noChangeAspect="1"/>
          </p:cNvPicPr>
          <p:nvPr/>
        </p:nvPicPr>
        <p:blipFill rotWithShape="1">
          <a:blip r:embed="rId2"/>
          <a:srcRect t="11922"/>
          <a:stretch/>
        </p:blipFill>
        <p:spPr>
          <a:xfrm>
            <a:off x="789929" y="0"/>
            <a:ext cx="2534297" cy="2955473"/>
          </a:xfrm>
          <a:prstGeom prst="rect">
            <a:avLst/>
          </a:prstGeom>
        </p:spPr>
      </p:pic>
      <p:pic>
        <p:nvPicPr>
          <p:cNvPr id="19" name="Picture 18" descr="A poster of a person with a sword&#10;&#10;Description automatically generated with low confidence">
            <a:extLst>
              <a:ext uri="{FF2B5EF4-FFF2-40B4-BE49-F238E27FC236}">
                <a16:creationId xmlns:a16="http://schemas.microsoft.com/office/drawing/2014/main" id="{073648F0-9C24-B53B-7B63-F252164A606C}"/>
              </a:ext>
            </a:extLst>
          </p:cNvPr>
          <p:cNvPicPr>
            <a:picLocks noChangeAspect="1"/>
          </p:cNvPicPr>
          <p:nvPr/>
        </p:nvPicPr>
        <p:blipFill rotWithShape="1">
          <a:blip r:embed="rId3">
            <a:extLst>
              <a:ext uri="{28A0092B-C50C-407E-A947-70E740481C1C}">
                <a14:useLocalDpi xmlns:a14="http://schemas.microsoft.com/office/drawing/2010/main" val="0"/>
              </a:ext>
            </a:extLst>
          </a:blip>
          <a:srcRect l="212" t="1422" r="-212" b="35813"/>
          <a:stretch/>
        </p:blipFill>
        <p:spPr>
          <a:xfrm>
            <a:off x="3573236" y="4751982"/>
            <a:ext cx="2522764" cy="2106018"/>
          </a:xfrm>
          <a:prstGeom prst="rect">
            <a:avLst/>
          </a:prstGeom>
        </p:spPr>
      </p:pic>
      <p:pic>
        <p:nvPicPr>
          <p:cNvPr id="21" name="Picture 20">
            <a:extLst>
              <a:ext uri="{FF2B5EF4-FFF2-40B4-BE49-F238E27FC236}">
                <a16:creationId xmlns:a16="http://schemas.microsoft.com/office/drawing/2014/main" id="{CC915A89-D632-3DA2-6979-CFFA44D7AFD0}"/>
              </a:ext>
            </a:extLst>
          </p:cNvPr>
          <p:cNvPicPr>
            <a:picLocks noChangeAspect="1"/>
          </p:cNvPicPr>
          <p:nvPr/>
        </p:nvPicPr>
        <p:blipFill>
          <a:blip r:embed="rId4"/>
          <a:stretch>
            <a:fillRect/>
          </a:stretch>
        </p:blipFill>
        <p:spPr>
          <a:xfrm>
            <a:off x="789928" y="3227259"/>
            <a:ext cx="2534297" cy="3355522"/>
          </a:xfrm>
          <a:prstGeom prst="rect">
            <a:avLst/>
          </a:prstGeom>
        </p:spPr>
      </p:pic>
      <p:pic>
        <p:nvPicPr>
          <p:cNvPr id="1028" name="Picture 4">
            <a:extLst>
              <a:ext uri="{FF2B5EF4-FFF2-40B4-BE49-F238E27FC236}">
                <a16:creationId xmlns:a16="http://schemas.microsoft.com/office/drawing/2014/main" id="{532C004E-9034-8E1A-3AE4-E498F6BEA81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70354" b="1"/>
          <a:stretch/>
        </p:blipFill>
        <p:spPr bwMode="auto">
          <a:xfrm>
            <a:off x="3573236" y="0"/>
            <a:ext cx="2534297" cy="87810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yberpunk 2077 Deku (Twitter : @Defaultz_v2) : r/AnimeART">
            <a:extLst>
              <a:ext uri="{FF2B5EF4-FFF2-40B4-BE49-F238E27FC236}">
                <a16:creationId xmlns:a16="http://schemas.microsoft.com/office/drawing/2014/main" id="{E9380E84-D88D-3E87-CF37-BF2B0E233D2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78582" y="1137282"/>
            <a:ext cx="2517418" cy="335552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515F3E0-3A10-6F4E-4F6D-B42CADD4DF1A}"/>
              </a:ext>
            </a:extLst>
          </p:cNvPr>
          <p:cNvPicPr>
            <a:picLocks noChangeAspect="1"/>
          </p:cNvPicPr>
          <p:nvPr/>
        </p:nvPicPr>
        <p:blipFill rotWithShape="1">
          <a:blip r:embed="rId4"/>
          <a:srcRect b="98637"/>
          <a:stretch/>
        </p:blipFill>
        <p:spPr>
          <a:xfrm>
            <a:off x="789927" y="6809639"/>
            <a:ext cx="2534297" cy="45719"/>
          </a:xfrm>
          <a:prstGeom prst="rect">
            <a:avLst/>
          </a:prstGeom>
        </p:spPr>
      </p:pic>
      <p:sp>
        <p:nvSpPr>
          <p:cNvPr id="2" name="TextBox 1">
            <a:extLst>
              <a:ext uri="{FF2B5EF4-FFF2-40B4-BE49-F238E27FC236}">
                <a16:creationId xmlns:a16="http://schemas.microsoft.com/office/drawing/2014/main" id="{A530D505-BF71-B6DE-15C1-2AC34595F552}"/>
              </a:ext>
            </a:extLst>
          </p:cNvPr>
          <p:cNvSpPr txBox="1"/>
          <p:nvPr/>
        </p:nvSpPr>
        <p:spPr>
          <a:xfrm>
            <a:off x="6625805" y="2402401"/>
            <a:ext cx="4821099" cy="2800767"/>
          </a:xfrm>
          <a:prstGeom prst="rect">
            <a:avLst/>
          </a:prstGeom>
          <a:noFill/>
        </p:spPr>
        <p:txBody>
          <a:bodyPr wrap="square" rtlCol="0">
            <a:spAutoFit/>
          </a:bodyPr>
          <a:lstStyle/>
          <a:p>
            <a:r>
              <a:rPr lang="en-US" sz="1600" dirty="0">
                <a:solidFill>
                  <a:schemeClr val="bg1"/>
                </a:solidFill>
                <a:latin typeface="NHaasGroteskDSPro-65Md" panose="020B0604020202020204" pitchFamily="34" charset="0"/>
              </a:rPr>
              <a:t>Steganalysis is a crucial technique used to identify concealed information within digital media, and its significance spans across various fields such as cybersecurity, digital forensics, and intelligence gathering. As a counterpart to steganography, which aims to hide secret data, steganalysis focuses on revealing covert communication. By employing steganalysis, professionals can uncover hidden messages and ensure the integrity of digital information, thus playing a vital role in maintaining data security and authenticity.</a:t>
            </a:r>
            <a:endParaRPr lang="en-SG" sz="1600" dirty="0">
              <a:solidFill>
                <a:schemeClr val="bg1"/>
              </a:solidFill>
              <a:latin typeface="NHaasGroteskDSPro-65Md" panose="020B0604020202020204" pitchFamily="34" charset="0"/>
            </a:endParaRPr>
          </a:p>
        </p:txBody>
      </p:sp>
    </p:spTree>
    <p:extLst>
      <p:ext uri="{BB962C8B-B14F-4D97-AF65-F5344CB8AC3E}">
        <p14:creationId xmlns:p14="http://schemas.microsoft.com/office/powerpoint/2010/main" val="413442961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C7C11121-B65A-1559-D627-6F67211807E2}"/>
              </a:ext>
            </a:extLst>
          </p:cNvPr>
          <p:cNvGrpSpPr/>
          <p:nvPr/>
        </p:nvGrpSpPr>
        <p:grpSpPr>
          <a:xfrm>
            <a:off x="851646" y="565896"/>
            <a:ext cx="3773805" cy="5485410"/>
            <a:chOff x="8214784" y="672287"/>
            <a:chExt cx="3773805" cy="5485410"/>
          </a:xfrm>
        </p:grpSpPr>
        <p:sp>
          <p:nvSpPr>
            <p:cNvPr id="7" name="Rectangle 6">
              <a:extLst>
                <a:ext uri="{FF2B5EF4-FFF2-40B4-BE49-F238E27FC236}">
                  <a16:creationId xmlns:a16="http://schemas.microsoft.com/office/drawing/2014/main" id="{87C27670-0D12-CAED-B65D-771DF4A900D5}"/>
                </a:ext>
              </a:extLst>
            </p:cNvPr>
            <p:cNvSpPr/>
            <p:nvPr/>
          </p:nvSpPr>
          <p:spPr>
            <a:xfrm>
              <a:off x="8214784" y="672287"/>
              <a:ext cx="3773805" cy="548541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pic>
          <p:nvPicPr>
            <p:cNvPr id="8" name="Picture 7">
              <a:extLst>
                <a:ext uri="{FF2B5EF4-FFF2-40B4-BE49-F238E27FC236}">
                  <a16:creationId xmlns:a16="http://schemas.microsoft.com/office/drawing/2014/main" id="{E4A780A5-6AD1-1195-0220-1E9AEE0FACBC}"/>
                </a:ext>
              </a:extLst>
            </p:cNvPr>
            <p:cNvPicPr>
              <a:picLocks noChangeAspect="1"/>
            </p:cNvPicPr>
            <p:nvPr/>
          </p:nvPicPr>
          <p:blipFill rotWithShape="1">
            <a:blip r:embed="rId2"/>
            <a:srcRect l="731" t="-329" r="367" b="329"/>
            <a:stretch/>
          </p:blipFill>
          <p:spPr>
            <a:xfrm>
              <a:off x="8473882" y="903342"/>
              <a:ext cx="3209998" cy="36290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Rectangle 8">
              <a:extLst>
                <a:ext uri="{FF2B5EF4-FFF2-40B4-BE49-F238E27FC236}">
                  <a16:creationId xmlns:a16="http://schemas.microsoft.com/office/drawing/2014/main" id="{6A113C33-92DC-C5EA-B399-5AFE87302A5E}"/>
                </a:ext>
              </a:extLst>
            </p:cNvPr>
            <p:cNvSpPr/>
            <p:nvPr/>
          </p:nvSpPr>
          <p:spPr>
            <a:xfrm rot="783255">
              <a:off x="10356259" y="1552607"/>
              <a:ext cx="1146176" cy="53534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NHaasGroteskDSPro-65Md" panose="020B0604020202020204" pitchFamily="34" charset="0"/>
                </a:rPr>
                <a:t>Non </a:t>
              </a:r>
              <a:r>
                <a:rPr lang="en-US" sz="1400" dirty="0" err="1">
                  <a:latin typeface="NHaasGroteskDSPro-65Md" panose="020B0604020202020204" pitchFamily="34" charset="0"/>
                </a:rPr>
                <a:t>stego</a:t>
              </a:r>
              <a:r>
                <a:rPr lang="en-US" sz="1400" dirty="0">
                  <a:latin typeface="NHaasGroteskDSPro-65Md" panose="020B0604020202020204" pitchFamily="34" charset="0"/>
                </a:rPr>
                <a:t> image</a:t>
              </a:r>
              <a:endParaRPr lang="en-SG" sz="1400" dirty="0">
                <a:latin typeface="NHaasGroteskDSPro-65Md" panose="020B0604020202020204" pitchFamily="34" charset="0"/>
              </a:endParaRPr>
            </a:p>
          </p:txBody>
        </p:sp>
        <p:sp>
          <p:nvSpPr>
            <p:cNvPr id="10" name="Rectangle 9">
              <a:extLst>
                <a:ext uri="{FF2B5EF4-FFF2-40B4-BE49-F238E27FC236}">
                  <a16:creationId xmlns:a16="http://schemas.microsoft.com/office/drawing/2014/main" id="{8114F26C-71F6-A0A6-D121-67F666E7DE0E}"/>
                </a:ext>
              </a:extLst>
            </p:cNvPr>
            <p:cNvSpPr/>
            <p:nvPr/>
          </p:nvSpPr>
          <p:spPr>
            <a:xfrm rot="783255">
              <a:off x="8790292" y="1379141"/>
              <a:ext cx="1123692" cy="48456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NHaasGroteskDSPro-65Md" panose="020B0604020202020204" pitchFamily="34" charset="0"/>
                </a:rPr>
                <a:t>Stenograph image</a:t>
              </a:r>
              <a:endParaRPr lang="en-SG" sz="1400" dirty="0">
                <a:latin typeface="NHaasGroteskDSPro-65Md" panose="020B0604020202020204" pitchFamily="34" charset="0"/>
              </a:endParaRPr>
            </a:p>
          </p:txBody>
        </p:sp>
        <p:sp>
          <p:nvSpPr>
            <p:cNvPr id="13" name="TextBox 12">
              <a:extLst>
                <a:ext uri="{FF2B5EF4-FFF2-40B4-BE49-F238E27FC236}">
                  <a16:creationId xmlns:a16="http://schemas.microsoft.com/office/drawing/2014/main" id="{BEBF700B-7A9F-4953-13FA-479D7C54008C}"/>
                </a:ext>
              </a:extLst>
            </p:cNvPr>
            <p:cNvSpPr txBox="1"/>
            <p:nvPr/>
          </p:nvSpPr>
          <p:spPr>
            <a:xfrm>
              <a:off x="8420100" y="4635266"/>
              <a:ext cx="2910840" cy="1138773"/>
            </a:xfrm>
            <a:prstGeom prst="rect">
              <a:avLst/>
            </a:prstGeom>
            <a:noFill/>
          </p:spPr>
          <p:txBody>
            <a:bodyPr wrap="square">
              <a:spAutoFit/>
            </a:bodyPr>
            <a:lstStyle/>
            <a:p>
              <a:r>
                <a:rPr lang="en-US" sz="3400" dirty="0">
                  <a:solidFill>
                    <a:schemeClr val="accent4"/>
                  </a:solidFill>
                  <a:highlight>
                    <a:srgbClr val="C40000"/>
                  </a:highlight>
                  <a:latin typeface="NHaasGroteskDSPro-65Md" panose="020B0604020202020204" pitchFamily="34" charset="0"/>
                </a:rPr>
                <a:t>LMAO GOT EM</a:t>
              </a:r>
              <a:endParaRPr lang="en-SG" sz="3400" dirty="0"/>
            </a:p>
          </p:txBody>
        </p:sp>
        <p:sp>
          <p:nvSpPr>
            <p:cNvPr id="14" name="TextBox 13">
              <a:extLst>
                <a:ext uri="{FF2B5EF4-FFF2-40B4-BE49-F238E27FC236}">
                  <a16:creationId xmlns:a16="http://schemas.microsoft.com/office/drawing/2014/main" id="{36F59E90-BF6D-5C2A-2604-1BA2E5A8BE2B}"/>
                </a:ext>
              </a:extLst>
            </p:cNvPr>
            <p:cNvSpPr txBox="1"/>
            <p:nvPr/>
          </p:nvSpPr>
          <p:spPr>
            <a:xfrm>
              <a:off x="8420100" y="5742886"/>
              <a:ext cx="2910840" cy="369332"/>
            </a:xfrm>
            <a:prstGeom prst="rect">
              <a:avLst/>
            </a:prstGeom>
            <a:noFill/>
          </p:spPr>
          <p:txBody>
            <a:bodyPr wrap="square">
              <a:spAutoFit/>
            </a:bodyPr>
            <a:lstStyle/>
            <a:p>
              <a:r>
                <a:rPr lang="en-US" dirty="0">
                  <a:solidFill>
                    <a:schemeClr val="accent4"/>
                  </a:solidFill>
                  <a:highlight>
                    <a:srgbClr val="C40000"/>
                  </a:highlight>
                  <a:latin typeface="NHaasGroteskDSPro-65Md" panose="020B0604020202020204" pitchFamily="34" charset="0"/>
                </a:rPr>
                <a:t>Posted by </a:t>
              </a:r>
              <a:r>
                <a:rPr lang="en-SG" dirty="0">
                  <a:solidFill>
                    <a:schemeClr val="accent4"/>
                  </a:solidFill>
                  <a:highlight>
                    <a:srgbClr val="C40000"/>
                  </a:highlight>
                  <a:latin typeface="NHaasGroteskDSPro-65Md" panose="020B0604020202020204" pitchFamily="34" charset="0"/>
                </a:rPr>
                <a:t>#</a:t>
              </a:r>
              <a:r>
                <a:rPr lang="en-US" dirty="0" err="1">
                  <a:solidFill>
                    <a:schemeClr val="accent4"/>
                  </a:solidFill>
                  <a:highlight>
                    <a:srgbClr val="C40000"/>
                  </a:highlight>
                  <a:latin typeface="NHaasGroteskDSPro-65Md" panose="020B0604020202020204" pitchFamily="34" charset="0"/>
                </a:rPr>
                <a:t>weebhacker</a:t>
              </a:r>
              <a:endParaRPr lang="en-SG" dirty="0"/>
            </a:p>
          </p:txBody>
        </p:sp>
      </p:grpSp>
      <p:sp>
        <p:nvSpPr>
          <p:cNvPr id="2" name="TextBox 1">
            <a:extLst>
              <a:ext uri="{FF2B5EF4-FFF2-40B4-BE49-F238E27FC236}">
                <a16:creationId xmlns:a16="http://schemas.microsoft.com/office/drawing/2014/main" id="{18C91BD9-6103-20B0-C536-65B66719CDB4}"/>
              </a:ext>
            </a:extLst>
          </p:cNvPr>
          <p:cNvSpPr txBox="1"/>
          <p:nvPr/>
        </p:nvSpPr>
        <p:spPr>
          <a:xfrm>
            <a:off x="5120835" y="686470"/>
            <a:ext cx="1838965" cy="1107996"/>
          </a:xfrm>
          <a:prstGeom prst="rect">
            <a:avLst/>
          </a:prstGeom>
          <a:noFill/>
        </p:spPr>
        <p:txBody>
          <a:bodyPr wrap="none" rtlCol="0">
            <a:spAutoFit/>
          </a:bodyPr>
          <a:lstStyle/>
          <a:p>
            <a:r>
              <a:rPr lang="en-SG" sz="6000" dirty="0">
                <a:solidFill>
                  <a:schemeClr val="bg1"/>
                </a:solidFill>
                <a:latin typeface="NHaasGroteskDSPro-65Md" panose="020B0604020202020204" pitchFamily="34" charset="0"/>
              </a:rPr>
              <a:t>Why</a:t>
            </a:r>
            <a:r>
              <a:rPr lang="en-SG" sz="6600" dirty="0">
                <a:solidFill>
                  <a:schemeClr val="bg1"/>
                </a:solidFill>
                <a:latin typeface="NHaasGroteskDSPro-65Md" panose="020B0604020202020204" pitchFamily="34" charset="0"/>
              </a:rPr>
              <a:t> </a:t>
            </a:r>
          </a:p>
        </p:txBody>
      </p:sp>
      <p:sp>
        <p:nvSpPr>
          <p:cNvPr id="18" name="Rectangle 17">
            <a:extLst>
              <a:ext uri="{FF2B5EF4-FFF2-40B4-BE49-F238E27FC236}">
                <a16:creationId xmlns:a16="http://schemas.microsoft.com/office/drawing/2014/main" id="{A580C969-2A78-3F65-5A67-26A188A33F11}"/>
              </a:ext>
            </a:extLst>
          </p:cNvPr>
          <p:cNvSpPr/>
          <p:nvPr/>
        </p:nvSpPr>
        <p:spPr>
          <a:xfrm>
            <a:off x="1554949" y="4286678"/>
            <a:ext cx="434051" cy="9259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800" dirty="0">
                <a:latin typeface="NHaasGroteskDSPro-65Md" panose="020B0604020202020204" pitchFamily="34" charset="0"/>
              </a:rPr>
              <a:t>NMS:</a:t>
            </a:r>
          </a:p>
        </p:txBody>
      </p:sp>
      <p:sp>
        <p:nvSpPr>
          <p:cNvPr id="19" name="TextBox 18">
            <a:extLst>
              <a:ext uri="{FF2B5EF4-FFF2-40B4-BE49-F238E27FC236}">
                <a16:creationId xmlns:a16="http://schemas.microsoft.com/office/drawing/2014/main" id="{82E2C8AD-ADDB-4F38-16CA-F20059DB30A0}"/>
              </a:ext>
            </a:extLst>
          </p:cNvPr>
          <p:cNvSpPr txBox="1"/>
          <p:nvPr/>
        </p:nvSpPr>
        <p:spPr>
          <a:xfrm>
            <a:off x="5156002" y="1888548"/>
            <a:ext cx="5235774" cy="3539430"/>
          </a:xfrm>
          <a:prstGeom prst="rect">
            <a:avLst/>
          </a:prstGeom>
          <a:noFill/>
        </p:spPr>
        <p:txBody>
          <a:bodyPr wrap="square" rtlCol="0">
            <a:spAutoFit/>
          </a:bodyPr>
          <a:lstStyle/>
          <a:p>
            <a:r>
              <a:rPr lang="en-US" sz="1600" dirty="0">
                <a:solidFill>
                  <a:schemeClr val="bg1"/>
                </a:solidFill>
                <a:latin typeface="NHaasGroteskDSPro-65Md" panose="020B0604020202020204" pitchFamily="34" charset="0"/>
              </a:rPr>
              <a:t>Hidden beneath the seemingly ordinary appearance of an image lies the potential for malicious content. It is imperative for Network Monitoring Systems to possess the ability to identify such hidden characteristics. Failing to detect these concealed elements can lead to catastrophic consequences for the entire network system. The ramifications of leaving such threats undetected are far-reaching, underscoring the critical importance of robust monitoring and detection mechanisms.</a:t>
            </a:r>
          </a:p>
          <a:p>
            <a:endParaRPr lang="en-US" sz="1600" dirty="0">
              <a:solidFill>
                <a:schemeClr val="bg1"/>
              </a:solidFill>
              <a:latin typeface="NHaasGroteskDSPro-65Md" panose="020B0604020202020204" pitchFamily="34" charset="0"/>
            </a:endParaRPr>
          </a:p>
          <a:p>
            <a:endParaRPr lang="en-US" sz="1600" dirty="0">
              <a:solidFill>
                <a:schemeClr val="bg1"/>
              </a:solidFill>
              <a:latin typeface="NHaasGroteskDSPro-65Md" panose="020B0604020202020204" pitchFamily="34" charset="0"/>
            </a:endParaRPr>
          </a:p>
          <a:p>
            <a:endParaRPr lang="en-US" sz="1600" dirty="0">
              <a:solidFill>
                <a:schemeClr val="bg1"/>
              </a:solidFill>
              <a:latin typeface="NHaasGroteskDSPro-65Md" panose="020B0604020202020204" pitchFamily="34" charset="0"/>
            </a:endParaRPr>
          </a:p>
          <a:p>
            <a:endParaRPr lang="en-US" sz="1600" dirty="0">
              <a:solidFill>
                <a:schemeClr val="bg1"/>
              </a:solidFill>
              <a:latin typeface="NHaasGroteskDSPro-65Md" panose="020B0604020202020204" pitchFamily="34" charset="0"/>
            </a:endParaRPr>
          </a:p>
        </p:txBody>
      </p:sp>
    </p:spTree>
    <p:extLst>
      <p:ext uri="{BB962C8B-B14F-4D97-AF65-F5344CB8AC3E}">
        <p14:creationId xmlns:p14="http://schemas.microsoft.com/office/powerpoint/2010/main" val="3043280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31CD7C1-EFFB-3A99-A497-7C074A0DDAC8}"/>
              </a:ext>
            </a:extLst>
          </p:cNvPr>
          <p:cNvSpPr/>
          <p:nvPr/>
        </p:nvSpPr>
        <p:spPr>
          <a:xfrm>
            <a:off x="346556" y="336949"/>
            <a:ext cx="11523281" cy="617380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6" name="TextBox 5">
            <a:extLst>
              <a:ext uri="{FF2B5EF4-FFF2-40B4-BE49-F238E27FC236}">
                <a16:creationId xmlns:a16="http://schemas.microsoft.com/office/drawing/2014/main" id="{03C6BC6A-0547-69FB-2471-FDA04BB74CB4}"/>
              </a:ext>
            </a:extLst>
          </p:cNvPr>
          <p:cNvSpPr txBox="1"/>
          <p:nvPr/>
        </p:nvSpPr>
        <p:spPr>
          <a:xfrm>
            <a:off x="608244" y="571612"/>
            <a:ext cx="5269391" cy="769441"/>
          </a:xfrm>
          <a:prstGeom prst="rect">
            <a:avLst/>
          </a:prstGeom>
          <a:noFill/>
        </p:spPr>
        <p:txBody>
          <a:bodyPr wrap="none" rtlCol="0">
            <a:spAutoFit/>
          </a:bodyPr>
          <a:lstStyle/>
          <a:p>
            <a:r>
              <a:rPr lang="en-SG" sz="4400" dirty="0">
                <a:solidFill>
                  <a:schemeClr val="bg1"/>
                </a:solidFill>
                <a:latin typeface="NHaasGroteskDSPro-65Md" panose="020B0604020202020204" pitchFamily="34" charset="0"/>
              </a:rPr>
              <a:t>How are they made ?</a:t>
            </a:r>
          </a:p>
        </p:txBody>
      </p:sp>
      <p:pic>
        <p:nvPicPr>
          <p:cNvPr id="7" name="Picture 2" descr="image preview">
            <a:extLst>
              <a:ext uri="{FF2B5EF4-FFF2-40B4-BE49-F238E27FC236}">
                <a16:creationId xmlns:a16="http://schemas.microsoft.com/office/drawing/2014/main" id="{E7FA8AF0-7035-8292-D830-3255AB7AF6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2655" y="2345157"/>
            <a:ext cx="8096250" cy="3819525"/>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AC578DED-5FE2-D5E6-ABE1-6028E5007451}"/>
              </a:ext>
            </a:extLst>
          </p:cNvPr>
          <p:cNvCxnSpPr/>
          <p:nvPr/>
        </p:nvCxnSpPr>
        <p:spPr>
          <a:xfrm flipV="1">
            <a:off x="4529612" y="2468880"/>
            <a:ext cx="708660" cy="96012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522FC32-9F64-B1A4-F879-9C74617FE1A5}"/>
              </a:ext>
            </a:extLst>
          </p:cNvPr>
          <p:cNvCxnSpPr>
            <a:cxnSpLocks/>
          </p:cNvCxnSpPr>
          <p:nvPr/>
        </p:nvCxnSpPr>
        <p:spPr>
          <a:xfrm>
            <a:off x="5238272" y="2468880"/>
            <a:ext cx="111252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43727B87-96B9-728A-05DC-FD8CDBB437E1}"/>
              </a:ext>
            </a:extLst>
          </p:cNvPr>
          <p:cNvSpPr/>
          <p:nvPr/>
        </p:nvSpPr>
        <p:spPr>
          <a:xfrm>
            <a:off x="6476996" y="1996444"/>
            <a:ext cx="2796544" cy="96011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5" name="TextBox 14">
            <a:extLst>
              <a:ext uri="{FF2B5EF4-FFF2-40B4-BE49-F238E27FC236}">
                <a16:creationId xmlns:a16="http://schemas.microsoft.com/office/drawing/2014/main" id="{873CE397-9053-C1A8-7994-828F0AB5980B}"/>
              </a:ext>
            </a:extLst>
          </p:cNvPr>
          <p:cNvSpPr txBox="1"/>
          <p:nvPr/>
        </p:nvSpPr>
        <p:spPr>
          <a:xfrm>
            <a:off x="6367750" y="1934072"/>
            <a:ext cx="2695578" cy="800219"/>
          </a:xfrm>
          <a:prstGeom prst="rect">
            <a:avLst/>
          </a:prstGeom>
          <a:solidFill>
            <a:srgbClr val="FF0000"/>
          </a:solidFill>
        </p:spPr>
        <p:txBody>
          <a:bodyPr wrap="square">
            <a:spAutoFit/>
          </a:bodyPr>
          <a:lstStyle/>
          <a:p>
            <a:r>
              <a:rPr lang="en-SG" b="1" dirty="0">
                <a:solidFill>
                  <a:schemeClr val="bg1"/>
                </a:solidFill>
                <a:latin typeface="NeueHaasGroteskText Pro Md" panose="020B0604020202020204" pitchFamily="34" charset="0"/>
              </a:rPr>
              <a:t>DCT</a:t>
            </a:r>
          </a:p>
          <a:p>
            <a:r>
              <a:rPr lang="en-SG" sz="1400" dirty="0">
                <a:solidFill>
                  <a:schemeClr val="bg1"/>
                </a:solidFill>
                <a:latin typeface="NeueHaasGroteskText Pro Md" panose="020B0604020202020204" pitchFamily="34" charset="0"/>
              </a:rPr>
              <a:t>Secret Message hidden in Frequency Domain</a:t>
            </a:r>
            <a:endParaRPr lang="en-SG" sz="1400" dirty="0">
              <a:solidFill>
                <a:schemeClr val="bg1"/>
              </a:solidFill>
            </a:endParaRPr>
          </a:p>
        </p:txBody>
      </p:sp>
      <p:sp>
        <p:nvSpPr>
          <p:cNvPr id="18" name="Isosceles Triangle 17">
            <a:extLst>
              <a:ext uri="{FF2B5EF4-FFF2-40B4-BE49-F238E27FC236}">
                <a16:creationId xmlns:a16="http://schemas.microsoft.com/office/drawing/2014/main" id="{BC661444-EBA8-A2F5-55F8-67D01DBB43E0}"/>
              </a:ext>
            </a:extLst>
          </p:cNvPr>
          <p:cNvSpPr/>
          <p:nvPr/>
        </p:nvSpPr>
        <p:spPr>
          <a:xfrm>
            <a:off x="6240780" y="4762500"/>
            <a:ext cx="586740" cy="243840"/>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9" name="Isosceles Triangle 18">
            <a:extLst>
              <a:ext uri="{FF2B5EF4-FFF2-40B4-BE49-F238E27FC236}">
                <a16:creationId xmlns:a16="http://schemas.microsoft.com/office/drawing/2014/main" id="{562E91D9-678F-10C0-0219-1B3C4B1C3682}"/>
              </a:ext>
            </a:extLst>
          </p:cNvPr>
          <p:cNvSpPr/>
          <p:nvPr/>
        </p:nvSpPr>
        <p:spPr>
          <a:xfrm>
            <a:off x="6240780" y="4640580"/>
            <a:ext cx="586740" cy="243840"/>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0" name="Isosceles Triangle 19">
            <a:extLst>
              <a:ext uri="{FF2B5EF4-FFF2-40B4-BE49-F238E27FC236}">
                <a16:creationId xmlns:a16="http://schemas.microsoft.com/office/drawing/2014/main" id="{2742DC87-88BF-09BB-1E2E-15D5ED6573DF}"/>
              </a:ext>
            </a:extLst>
          </p:cNvPr>
          <p:cNvSpPr/>
          <p:nvPr/>
        </p:nvSpPr>
        <p:spPr>
          <a:xfrm>
            <a:off x="7513995" y="3481893"/>
            <a:ext cx="403088" cy="243840"/>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1" name="Isosceles Triangle 20">
            <a:extLst>
              <a:ext uri="{FF2B5EF4-FFF2-40B4-BE49-F238E27FC236}">
                <a16:creationId xmlns:a16="http://schemas.microsoft.com/office/drawing/2014/main" id="{29EDBF79-582B-56B8-8EE1-CDC09FFB3AC1}"/>
              </a:ext>
            </a:extLst>
          </p:cNvPr>
          <p:cNvSpPr/>
          <p:nvPr/>
        </p:nvSpPr>
        <p:spPr>
          <a:xfrm>
            <a:off x="7583442" y="3554730"/>
            <a:ext cx="403088" cy="243840"/>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cxnSp>
        <p:nvCxnSpPr>
          <p:cNvPr id="23" name="Straight Connector 22">
            <a:extLst>
              <a:ext uri="{FF2B5EF4-FFF2-40B4-BE49-F238E27FC236}">
                <a16:creationId xmlns:a16="http://schemas.microsoft.com/office/drawing/2014/main" id="{05C30921-DBF8-CF50-CE83-2AC25C9E7291}"/>
              </a:ext>
            </a:extLst>
          </p:cNvPr>
          <p:cNvCxnSpPr>
            <a:stCxn id="7" idx="0"/>
          </p:cNvCxnSpPr>
          <p:nvPr/>
        </p:nvCxnSpPr>
        <p:spPr>
          <a:xfrm flipH="1">
            <a:off x="5173884" y="2345157"/>
            <a:ext cx="1066896"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2C72FBC-D2E4-389E-FC38-006B58CADA10}"/>
              </a:ext>
            </a:extLst>
          </p:cNvPr>
          <p:cNvCxnSpPr>
            <a:cxnSpLocks/>
          </p:cNvCxnSpPr>
          <p:nvPr/>
        </p:nvCxnSpPr>
        <p:spPr>
          <a:xfrm flipH="1">
            <a:off x="4465224" y="2345157"/>
            <a:ext cx="708660" cy="101566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4680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EA05A72-B3B8-0662-9717-279E97D92BF1}"/>
              </a:ext>
            </a:extLst>
          </p:cNvPr>
          <p:cNvSpPr txBox="1"/>
          <p:nvPr/>
        </p:nvSpPr>
        <p:spPr>
          <a:xfrm>
            <a:off x="5166847" y="1817648"/>
            <a:ext cx="6747360" cy="923330"/>
          </a:xfrm>
          <a:prstGeom prst="rect">
            <a:avLst/>
          </a:prstGeom>
          <a:noFill/>
        </p:spPr>
        <p:txBody>
          <a:bodyPr wrap="none" rtlCol="0">
            <a:spAutoFit/>
          </a:bodyPr>
          <a:lstStyle/>
          <a:p>
            <a:r>
              <a:rPr lang="en-SG" sz="5400" dirty="0">
                <a:solidFill>
                  <a:schemeClr val="bg1"/>
                </a:solidFill>
                <a:latin typeface="NHaasGroteskDSPro-65Md" panose="020B0604020202020204" pitchFamily="34" charset="0"/>
              </a:rPr>
              <a:t>Where are they Held ?</a:t>
            </a:r>
          </a:p>
        </p:txBody>
      </p:sp>
      <p:sp>
        <p:nvSpPr>
          <p:cNvPr id="6" name="Rectangle 5">
            <a:extLst>
              <a:ext uri="{FF2B5EF4-FFF2-40B4-BE49-F238E27FC236}">
                <a16:creationId xmlns:a16="http://schemas.microsoft.com/office/drawing/2014/main" id="{C9BD2CC5-56EB-AF4F-4A60-E8CACE2287B5}"/>
              </a:ext>
            </a:extLst>
          </p:cNvPr>
          <p:cNvSpPr/>
          <p:nvPr/>
        </p:nvSpPr>
        <p:spPr>
          <a:xfrm>
            <a:off x="458019" y="3038644"/>
            <a:ext cx="5474005" cy="96011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Rectangle 6">
            <a:extLst>
              <a:ext uri="{FF2B5EF4-FFF2-40B4-BE49-F238E27FC236}">
                <a16:creationId xmlns:a16="http://schemas.microsoft.com/office/drawing/2014/main" id="{9C2A8B4C-627D-1049-A656-130713A1A405}"/>
              </a:ext>
            </a:extLst>
          </p:cNvPr>
          <p:cNvSpPr/>
          <p:nvPr/>
        </p:nvSpPr>
        <p:spPr>
          <a:xfrm>
            <a:off x="458019" y="1854072"/>
            <a:ext cx="4345473" cy="96011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10" name="Graphic 9" descr="Mailbox outline">
            <a:extLst>
              <a:ext uri="{FF2B5EF4-FFF2-40B4-BE49-F238E27FC236}">
                <a16:creationId xmlns:a16="http://schemas.microsoft.com/office/drawing/2014/main" id="{61961818-23DF-9F90-B07E-3FBA107CE37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2606" y="1855538"/>
            <a:ext cx="914400" cy="914400"/>
          </a:xfrm>
          <a:prstGeom prst="rect">
            <a:avLst/>
          </a:prstGeom>
        </p:spPr>
      </p:pic>
      <p:pic>
        <p:nvPicPr>
          <p:cNvPr id="15" name="Graphic 14" descr="Eye with solid fill">
            <a:extLst>
              <a:ext uri="{FF2B5EF4-FFF2-40B4-BE49-F238E27FC236}">
                <a16:creationId xmlns:a16="http://schemas.microsoft.com/office/drawing/2014/main" id="{828054BC-1D54-08B5-BED8-256383DB5A2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23129" y="3035189"/>
            <a:ext cx="914400" cy="914400"/>
          </a:xfrm>
          <a:prstGeom prst="rect">
            <a:avLst/>
          </a:prstGeom>
        </p:spPr>
      </p:pic>
      <p:sp>
        <p:nvSpPr>
          <p:cNvPr id="18" name="TextBox 17">
            <a:extLst>
              <a:ext uri="{FF2B5EF4-FFF2-40B4-BE49-F238E27FC236}">
                <a16:creationId xmlns:a16="http://schemas.microsoft.com/office/drawing/2014/main" id="{7DD4E780-0F80-06FC-EF3B-63580CB6CB0C}"/>
              </a:ext>
            </a:extLst>
          </p:cNvPr>
          <p:cNvSpPr txBox="1"/>
          <p:nvPr/>
        </p:nvSpPr>
        <p:spPr>
          <a:xfrm>
            <a:off x="1497006" y="1879204"/>
            <a:ext cx="3399085" cy="699679"/>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Email Gateways </a:t>
            </a:r>
          </a:p>
          <a:p>
            <a:pPr>
              <a:lnSpc>
                <a:spcPct val="150000"/>
              </a:lnSpc>
            </a:pPr>
            <a:r>
              <a:rPr lang="en-SG" sz="1600" dirty="0">
                <a:solidFill>
                  <a:schemeClr val="bg1"/>
                </a:solidFill>
                <a:latin typeface="NeueHaasGroteskText Pro Md" panose="020B0604020202020204" pitchFamily="34" charset="0"/>
              </a:rPr>
              <a:t>Model held at email Gateways</a:t>
            </a:r>
            <a:endParaRPr lang="en-SG" sz="1600" dirty="0">
              <a:solidFill>
                <a:schemeClr val="bg1"/>
              </a:solidFill>
            </a:endParaRPr>
          </a:p>
        </p:txBody>
      </p:sp>
      <p:sp>
        <p:nvSpPr>
          <p:cNvPr id="19" name="TextBox 18">
            <a:extLst>
              <a:ext uri="{FF2B5EF4-FFF2-40B4-BE49-F238E27FC236}">
                <a16:creationId xmlns:a16="http://schemas.microsoft.com/office/drawing/2014/main" id="{1EAF1111-6D95-37E4-0BEC-69A85354A26F}"/>
              </a:ext>
            </a:extLst>
          </p:cNvPr>
          <p:cNvSpPr txBox="1"/>
          <p:nvPr/>
        </p:nvSpPr>
        <p:spPr>
          <a:xfrm>
            <a:off x="1502639" y="3087815"/>
            <a:ext cx="4429386" cy="699679"/>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Network Internal Monitoring Systems</a:t>
            </a:r>
            <a:endParaRPr lang="en-SG" sz="1600" dirty="0">
              <a:solidFill>
                <a:schemeClr val="bg1"/>
              </a:solidFill>
              <a:latin typeface="NeueHaasGroteskText Pro Md" panose="020B0604020202020204" pitchFamily="34" charset="0"/>
            </a:endParaRPr>
          </a:p>
          <a:p>
            <a:pPr>
              <a:lnSpc>
                <a:spcPct val="150000"/>
              </a:lnSpc>
            </a:pPr>
            <a:r>
              <a:rPr lang="en-SG" sz="1600" dirty="0">
                <a:solidFill>
                  <a:schemeClr val="bg1"/>
                </a:solidFill>
                <a:latin typeface="NeueHaasGroteskText Pro Md" panose="020B0604020202020204" pitchFamily="34" charset="0"/>
              </a:rPr>
              <a:t>Model held at NIMS </a:t>
            </a:r>
            <a:endParaRPr lang="en-SG" sz="1600" dirty="0">
              <a:solidFill>
                <a:schemeClr val="bg1"/>
              </a:solidFill>
            </a:endParaRPr>
          </a:p>
        </p:txBody>
      </p:sp>
      <p:sp>
        <p:nvSpPr>
          <p:cNvPr id="20" name="Rectangle 19">
            <a:extLst>
              <a:ext uri="{FF2B5EF4-FFF2-40B4-BE49-F238E27FC236}">
                <a16:creationId xmlns:a16="http://schemas.microsoft.com/office/drawing/2014/main" id="{9E0A7752-01D7-C9E4-DD22-63B44796AFAB}"/>
              </a:ext>
            </a:extLst>
          </p:cNvPr>
          <p:cNvSpPr/>
          <p:nvPr/>
        </p:nvSpPr>
        <p:spPr>
          <a:xfrm>
            <a:off x="458020" y="4296426"/>
            <a:ext cx="6619898" cy="96011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2" name="TextBox 21">
            <a:extLst>
              <a:ext uri="{FF2B5EF4-FFF2-40B4-BE49-F238E27FC236}">
                <a16:creationId xmlns:a16="http://schemas.microsoft.com/office/drawing/2014/main" id="{3CF73455-9CA7-8708-DE5B-3E2FDB1AAB59}"/>
              </a:ext>
            </a:extLst>
          </p:cNvPr>
          <p:cNvSpPr txBox="1"/>
          <p:nvPr/>
        </p:nvSpPr>
        <p:spPr>
          <a:xfrm>
            <a:off x="1502639" y="4345597"/>
            <a:ext cx="5748900" cy="74097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Network Perimeter Monitoring System</a:t>
            </a:r>
          </a:p>
          <a:p>
            <a:pPr>
              <a:lnSpc>
                <a:spcPct val="150000"/>
              </a:lnSpc>
            </a:pPr>
            <a:r>
              <a:rPr lang="en-SG" dirty="0">
                <a:solidFill>
                  <a:schemeClr val="bg1"/>
                </a:solidFill>
                <a:latin typeface="NeueHaasGroteskText Pro Md" panose="020B0604020202020204" pitchFamily="34" charset="0"/>
              </a:rPr>
              <a:t>Model held at NPMS </a:t>
            </a:r>
            <a:endParaRPr lang="en-SG" dirty="0">
              <a:solidFill>
                <a:schemeClr val="bg1"/>
              </a:solidFill>
            </a:endParaRPr>
          </a:p>
        </p:txBody>
      </p:sp>
      <p:pic>
        <p:nvPicPr>
          <p:cNvPr id="24" name="Graphic 23" descr="Fence outline">
            <a:extLst>
              <a:ext uri="{FF2B5EF4-FFF2-40B4-BE49-F238E27FC236}">
                <a16:creationId xmlns:a16="http://schemas.microsoft.com/office/drawing/2014/main" id="{3C57B2FE-6054-3D1D-A7EC-E0B09777C6F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82606" y="4259629"/>
            <a:ext cx="914400" cy="914400"/>
          </a:xfrm>
          <a:prstGeom prst="rect">
            <a:avLst/>
          </a:prstGeom>
        </p:spPr>
      </p:pic>
      <p:sp>
        <p:nvSpPr>
          <p:cNvPr id="25" name="TextBox 24">
            <a:extLst>
              <a:ext uri="{FF2B5EF4-FFF2-40B4-BE49-F238E27FC236}">
                <a16:creationId xmlns:a16="http://schemas.microsoft.com/office/drawing/2014/main" id="{CC0F72A7-7FB8-A137-BB72-C2E3AB62508F}"/>
              </a:ext>
            </a:extLst>
          </p:cNvPr>
          <p:cNvSpPr txBox="1"/>
          <p:nvPr/>
        </p:nvSpPr>
        <p:spPr>
          <a:xfrm>
            <a:off x="6681530" y="2910331"/>
            <a:ext cx="5128505" cy="2308324"/>
          </a:xfrm>
          <a:prstGeom prst="rect">
            <a:avLst/>
          </a:prstGeom>
          <a:noFill/>
        </p:spPr>
        <p:txBody>
          <a:bodyPr wrap="square" rtlCol="0">
            <a:spAutoFit/>
          </a:bodyPr>
          <a:lstStyle/>
          <a:p>
            <a:pPr algn="r"/>
            <a:r>
              <a:rPr lang="en-SG" sz="3600" dirty="0">
                <a:solidFill>
                  <a:schemeClr val="bg1"/>
                </a:solidFill>
                <a:latin typeface="NHaasGroteskDSPro-65Md" panose="020B0604020202020204" pitchFamily="34" charset="0"/>
              </a:rPr>
              <a:t>They will be assumed to be held at these locations in a </a:t>
            </a:r>
          </a:p>
          <a:p>
            <a:pPr algn="r"/>
            <a:r>
              <a:rPr lang="en-SG" sz="3600" dirty="0">
                <a:solidFill>
                  <a:schemeClr val="bg1"/>
                </a:solidFill>
                <a:latin typeface="NHaasGroteskDSPro-65Md" panose="020B0604020202020204" pitchFamily="34" charset="0"/>
              </a:rPr>
              <a:t>company </a:t>
            </a:r>
          </a:p>
        </p:txBody>
      </p:sp>
    </p:spTree>
    <p:extLst>
      <p:ext uri="{BB962C8B-B14F-4D97-AF65-F5344CB8AC3E}">
        <p14:creationId xmlns:p14="http://schemas.microsoft.com/office/powerpoint/2010/main" val="28918509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807C8E-3CBA-E179-0524-57288968E628}"/>
              </a:ext>
            </a:extLst>
          </p:cNvPr>
          <p:cNvSpPr/>
          <p:nvPr/>
        </p:nvSpPr>
        <p:spPr>
          <a:xfrm>
            <a:off x="9416005" y="312517"/>
            <a:ext cx="2349661"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TextBox 2">
            <a:extLst>
              <a:ext uri="{FF2B5EF4-FFF2-40B4-BE49-F238E27FC236}">
                <a16:creationId xmlns:a16="http://schemas.microsoft.com/office/drawing/2014/main" id="{E9650793-8450-579D-E457-8B9786E5D7A8}"/>
              </a:ext>
            </a:extLst>
          </p:cNvPr>
          <p:cNvSpPr txBox="1"/>
          <p:nvPr/>
        </p:nvSpPr>
        <p:spPr>
          <a:xfrm>
            <a:off x="9416005" y="585579"/>
            <a:ext cx="2822956"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8,354,675</a:t>
            </a:r>
          </a:p>
        </p:txBody>
      </p:sp>
      <p:sp>
        <p:nvSpPr>
          <p:cNvPr id="5" name="TextBox 4">
            <a:extLst>
              <a:ext uri="{FF2B5EF4-FFF2-40B4-BE49-F238E27FC236}">
                <a16:creationId xmlns:a16="http://schemas.microsoft.com/office/drawing/2014/main" id="{44E46B12-6A6A-4068-55D6-2F88C7894A45}"/>
              </a:ext>
            </a:extLst>
          </p:cNvPr>
          <p:cNvSpPr txBox="1"/>
          <p:nvPr/>
        </p:nvSpPr>
        <p:spPr>
          <a:xfrm>
            <a:off x="9416005" y="321203"/>
            <a:ext cx="1608881"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Parameters</a:t>
            </a:r>
            <a:r>
              <a:rPr lang="en-SG" dirty="0">
                <a:solidFill>
                  <a:schemeClr val="bg1"/>
                </a:solidFill>
                <a:latin typeface="NeueHaasGroteskText Pro Md" panose="020B0604020202020204" pitchFamily="34" charset="0"/>
              </a:rPr>
              <a:t> </a:t>
            </a:r>
            <a:endParaRPr lang="en-SG" dirty="0"/>
          </a:p>
        </p:txBody>
      </p:sp>
      <p:sp>
        <p:nvSpPr>
          <p:cNvPr id="6" name="Rectangle 5">
            <a:extLst>
              <a:ext uri="{FF2B5EF4-FFF2-40B4-BE49-F238E27FC236}">
                <a16:creationId xmlns:a16="http://schemas.microsoft.com/office/drawing/2014/main" id="{2144CEAC-BD22-5484-3927-C1FC5837039D}"/>
              </a:ext>
            </a:extLst>
          </p:cNvPr>
          <p:cNvSpPr/>
          <p:nvPr/>
        </p:nvSpPr>
        <p:spPr>
          <a:xfrm>
            <a:off x="534364" y="255955"/>
            <a:ext cx="2349661"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TextBox 6">
            <a:extLst>
              <a:ext uri="{FF2B5EF4-FFF2-40B4-BE49-F238E27FC236}">
                <a16:creationId xmlns:a16="http://schemas.microsoft.com/office/drawing/2014/main" id="{CCC831A5-4FFA-3600-1665-92E6457F8DE1}"/>
              </a:ext>
            </a:extLst>
          </p:cNvPr>
          <p:cNvSpPr txBox="1"/>
          <p:nvPr/>
        </p:nvSpPr>
        <p:spPr>
          <a:xfrm>
            <a:off x="534364" y="534804"/>
            <a:ext cx="2220411"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CNN</a:t>
            </a:r>
          </a:p>
        </p:txBody>
      </p:sp>
      <p:sp>
        <p:nvSpPr>
          <p:cNvPr id="8" name="TextBox 7">
            <a:extLst>
              <a:ext uri="{FF2B5EF4-FFF2-40B4-BE49-F238E27FC236}">
                <a16:creationId xmlns:a16="http://schemas.microsoft.com/office/drawing/2014/main" id="{A37CC668-11FB-EC5D-9A81-0345F13FADD3}"/>
              </a:ext>
            </a:extLst>
          </p:cNvPr>
          <p:cNvSpPr txBox="1"/>
          <p:nvPr/>
        </p:nvSpPr>
        <p:spPr>
          <a:xfrm>
            <a:off x="534364" y="264641"/>
            <a:ext cx="1608881"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Model Type </a:t>
            </a:r>
            <a:endParaRPr lang="en-SG" dirty="0">
              <a:solidFill>
                <a:srgbClr val="E34E3D"/>
              </a:solidFill>
            </a:endParaRPr>
          </a:p>
        </p:txBody>
      </p:sp>
      <p:sp>
        <p:nvSpPr>
          <p:cNvPr id="12" name="Rectangle 11">
            <a:extLst>
              <a:ext uri="{FF2B5EF4-FFF2-40B4-BE49-F238E27FC236}">
                <a16:creationId xmlns:a16="http://schemas.microsoft.com/office/drawing/2014/main" id="{93212890-592A-317A-1284-8084E46C87E9}"/>
              </a:ext>
            </a:extLst>
          </p:cNvPr>
          <p:cNvSpPr/>
          <p:nvPr/>
        </p:nvSpPr>
        <p:spPr>
          <a:xfrm>
            <a:off x="534364" y="5600047"/>
            <a:ext cx="2266709"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3" name="TextBox 12">
            <a:extLst>
              <a:ext uri="{FF2B5EF4-FFF2-40B4-BE49-F238E27FC236}">
                <a16:creationId xmlns:a16="http://schemas.microsoft.com/office/drawing/2014/main" id="{DD39BFC4-D8C2-3B5A-0B51-72CE0F1884A3}"/>
              </a:ext>
            </a:extLst>
          </p:cNvPr>
          <p:cNvSpPr txBox="1"/>
          <p:nvPr/>
        </p:nvSpPr>
        <p:spPr>
          <a:xfrm>
            <a:off x="581389" y="5645899"/>
            <a:ext cx="3342427"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Max Val Accuracy</a:t>
            </a:r>
            <a:endParaRPr lang="en-SG" dirty="0">
              <a:solidFill>
                <a:srgbClr val="E34E3D"/>
              </a:solidFill>
            </a:endParaRPr>
          </a:p>
        </p:txBody>
      </p:sp>
      <p:sp>
        <p:nvSpPr>
          <p:cNvPr id="14" name="TextBox 13">
            <a:extLst>
              <a:ext uri="{FF2B5EF4-FFF2-40B4-BE49-F238E27FC236}">
                <a16:creationId xmlns:a16="http://schemas.microsoft.com/office/drawing/2014/main" id="{1061741A-EA44-9764-AC13-BE4C4F41C5DF}"/>
              </a:ext>
            </a:extLst>
          </p:cNvPr>
          <p:cNvSpPr txBox="1"/>
          <p:nvPr/>
        </p:nvSpPr>
        <p:spPr>
          <a:xfrm>
            <a:off x="630393" y="5921892"/>
            <a:ext cx="1597733"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58%</a:t>
            </a:r>
          </a:p>
        </p:txBody>
      </p:sp>
      <p:sp>
        <p:nvSpPr>
          <p:cNvPr id="15" name="Rectangle 14">
            <a:extLst>
              <a:ext uri="{FF2B5EF4-FFF2-40B4-BE49-F238E27FC236}">
                <a16:creationId xmlns:a16="http://schemas.microsoft.com/office/drawing/2014/main" id="{1C0DF736-D38F-C321-56FE-6FAB8BC9F4AA}"/>
              </a:ext>
            </a:extLst>
          </p:cNvPr>
          <p:cNvSpPr/>
          <p:nvPr/>
        </p:nvSpPr>
        <p:spPr>
          <a:xfrm>
            <a:off x="8875978" y="5558569"/>
            <a:ext cx="2935021"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6" name="TextBox 15">
            <a:extLst>
              <a:ext uri="{FF2B5EF4-FFF2-40B4-BE49-F238E27FC236}">
                <a16:creationId xmlns:a16="http://schemas.microsoft.com/office/drawing/2014/main" id="{252793B5-29D0-88D3-BEEA-2415EC13061E}"/>
              </a:ext>
            </a:extLst>
          </p:cNvPr>
          <p:cNvSpPr txBox="1"/>
          <p:nvPr/>
        </p:nvSpPr>
        <p:spPr>
          <a:xfrm>
            <a:off x="8906223" y="5600047"/>
            <a:ext cx="2076328"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Model Type</a:t>
            </a:r>
            <a:endParaRPr lang="en-SG" dirty="0">
              <a:solidFill>
                <a:srgbClr val="E34E3D"/>
              </a:solidFill>
            </a:endParaRPr>
          </a:p>
        </p:txBody>
      </p:sp>
      <p:sp>
        <p:nvSpPr>
          <p:cNvPr id="17" name="TextBox 16">
            <a:extLst>
              <a:ext uri="{FF2B5EF4-FFF2-40B4-BE49-F238E27FC236}">
                <a16:creationId xmlns:a16="http://schemas.microsoft.com/office/drawing/2014/main" id="{693D0DED-401E-6C18-1685-ACE884B18846}"/>
              </a:ext>
            </a:extLst>
          </p:cNvPr>
          <p:cNvSpPr txBox="1"/>
          <p:nvPr/>
        </p:nvSpPr>
        <p:spPr>
          <a:xfrm>
            <a:off x="8910792" y="5865045"/>
            <a:ext cx="3693446"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Supervised</a:t>
            </a:r>
          </a:p>
        </p:txBody>
      </p:sp>
      <p:pic>
        <p:nvPicPr>
          <p:cNvPr id="4" name="Picture 3">
            <a:extLst>
              <a:ext uri="{FF2B5EF4-FFF2-40B4-BE49-F238E27FC236}">
                <a16:creationId xmlns:a16="http://schemas.microsoft.com/office/drawing/2014/main" id="{7681A12F-F004-941E-0253-B9DB79A81993}"/>
              </a:ext>
            </a:extLst>
          </p:cNvPr>
          <p:cNvPicPr>
            <a:picLocks noChangeAspect="1"/>
          </p:cNvPicPr>
          <p:nvPr/>
        </p:nvPicPr>
        <p:blipFill>
          <a:blip r:embed="rId2"/>
          <a:stretch>
            <a:fillRect/>
          </a:stretch>
        </p:blipFill>
        <p:spPr>
          <a:xfrm>
            <a:off x="3511817" y="1213723"/>
            <a:ext cx="4688230" cy="4432176"/>
          </a:xfrm>
          <a:prstGeom prst="rect">
            <a:avLst/>
          </a:prstGeom>
        </p:spPr>
      </p:pic>
    </p:spTree>
    <p:extLst>
      <p:ext uri="{BB962C8B-B14F-4D97-AF65-F5344CB8AC3E}">
        <p14:creationId xmlns:p14="http://schemas.microsoft.com/office/powerpoint/2010/main" val="22167004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807C8E-3CBA-E179-0524-57288968E628}"/>
              </a:ext>
            </a:extLst>
          </p:cNvPr>
          <p:cNvSpPr/>
          <p:nvPr/>
        </p:nvSpPr>
        <p:spPr>
          <a:xfrm>
            <a:off x="9416005" y="312517"/>
            <a:ext cx="2349661"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TextBox 2">
            <a:extLst>
              <a:ext uri="{FF2B5EF4-FFF2-40B4-BE49-F238E27FC236}">
                <a16:creationId xmlns:a16="http://schemas.microsoft.com/office/drawing/2014/main" id="{E9650793-8450-579D-E457-8B9786E5D7A8}"/>
              </a:ext>
            </a:extLst>
          </p:cNvPr>
          <p:cNvSpPr txBox="1"/>
          <p:nvPr/>
        </p:nvSpPr>
        <p:spPr>
          <a:xfrm>
            <a:off x="9416005" y="585579"/>
            <a:ext cx="2822956"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18,072,936</a:t>
            </a:r>
          </a:p>
        </p:txBody>
      </p:sp>
      <p:sp>
        <p:nvSpPr>
          <p:cNvPr id="5" name="TextBox 4">
            <a:extLst>
              <a:ext uri="{FF2B5EF4-FFF2-40B4-BE49-F238E27FC236}">
                <a16:creationId xmlns:a16="http://schemas.microsoft.com/office/drawing/2014/main" id="{44E46B12-6A6A-4068-55D6-2F88C7894A45}"/>
              </a:ext>
            </a:extLst>
          </p:cNvPr>
          <p:cNvSpPr txBox="1"/>
          <p:nvPr/>
        </p:nvSpPr>
        <p:spPr>
          <a:xfrm>
            <a:off x="9416005" y="321203"/>
            <a:ext cx="1608881"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Parameters</a:t>
            </a:r>
            <a:r>
              <a:rPr lang="en-SG" dirty="0">
                <a:solidFill>
                  <a:schemeClr val="bg1"/>
                </a:solidFill>
                <a:latin typeface="NeueHaasGroteskText Pro Md" panose="020B0604020202020204" pitchFamily="34" charset="0"/>
              </a:rPr>
              <a:t> </a:t>
            </a:r>
            <a:endParaRPr lang="en-SG" dirty="0"/>
          </a:p>
        </p:txBody>
      </p:sp>
      <p:sp>
        <p:nvSpPr>
          <p:cNvPr id="6" name="Rectangle 5">
            <a:extLst>
              <a:ext uri="{FF2B5EF4-FFF2-40B4-BE49-F238E27FC236}">
                <a16:creationId xmlns:a16="http://schemas.microsoft.com/office/drawing/2014/main" id="{2144CEAC-BD22-5484-3927-C1FC5837039D}"/>
              </a:ext>
            </a:extLst>
          </p:cNvPr>
          <p:cNvSpPr/>
          <p:nvPr/>
        </p:nvSpPr>
        <p:spPr>
          <a:xfrm>
            <a:off x="534364" y="255955"/>
            <a:ext cx="2349661"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TextBox 6">
            <a:extLst>
              <a:ext uri="{FF2B5EF4-FFF2-40B4-BE49-F238E27FC236}">
                <a16:creationId xmlns:a16="http://schemas.microsoft.com/office/drawing/2014/main" id="{CCC831A5-4FFA-3600-1665-92E6457F8DE1}"/>
              </a:ext>
            </a:extLst>
          </p:cNvPr>
          <p:cNvSpPr txBox="1"/>
          <p:nvPr/>
        </p:nvSpPr>
        <p:spPr>
          <a:xfrm>
            <a:off x="533825" y="550381"/>
            <a:ext cx="2220411"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Hybrid</a:t>
            </a:r>
          </a:p>
        </p:txBody>
      </p:sp>
      <p:sp>
        <p:nvSpPr>
          <p:cNvPr id="8" name="TextBox 7">
            <a:extLst>
              <a:ext uri="{FF2B5EF4-FFF2-40B4-BE49-F238E27FC236}">
                <a16:creationId xmlns:a16="http://schemas.microsoft.com/office/drawing/2014/main" id="{A37CC668-11FB-EC5D-9A81-0345F13FADD3}"/>
              </a:ext>
            </a:extLst>
          </p:cNvPr>
          <p:cNvSpPr txBox="1"/>
          <p:nvPr/>
        </p:nvSpPr>
        <p:spPr>
          <a:xfrm>
            <a:off x="534364" y="264641"/>
            <a:ext cx="2902256"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Model Architecture</a:t>
            </a:r>
            <a:endParaRPr lang="en-SG" dirty="0">
              <a:solidFill>
                <a:srgbClr val="E34E3D"/>
              </a:solidFill>
            </a:endParaRPr>
          </a:p>
        </p:txBody>
      </p:sp>
      <p:sp>
        <p:nvSpPr>
          <p:cNvPr id="28" name="Rectangle 27">
            <a:extLst>
              <a:ext uri="{FF2B5EF4-FFF2-40B4-BE49-F238E27FC236}">
                <a16:creationId xmlns:a16="http://schemas.microsoft.com/office/drawing/2014/main" id="{D436E7F8-9A1B-91C1-16B5-ED84155EED2F}"/>
              </a:ext>
            </a:extLst>
          </p:cNvPr>
          <p:cNvSpPr/>
          <p:nvPr/>
        </p:nvSpPr>
        <p:spPr>
          <a:xfrm>
            <a:off x="533825" y="5569605"/>
            <a:ext cx="3557825"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30" name="TextBox 29">
            <a:extLst>
              <a:ext uri="{FF2B5EF4-FFF2-40B4-BE49-F238E27FC236}">
                <a16:creationId xmlns:a16="http://schemas.microsoft.com/office/drawing/2014/main" id="{1E2304EF-1E87-59F4-6243-8FB9DBB1E3C7}"/>
              </a:ext>
            </a:extLst>
          </p:cNvPr>
          <p:cNvSpPr txBox="1"/>
          <p:nvPr/>
        </p:nvSpPr>
        <p:spPr>
          <a:xfrm>
            <a:off x="581389" y="5645899"/>
            <a:ext cx="4307242"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Max Theoretical Val Accuracy</a:t>
            </a:r>
            <a:endParaRPr lang="en-SG" dirty="0">
              <a:solidFill>
                <a:srgbClr val="E34E3D"/>
              </a:solidFill>
            </a:endParaRPr>
          </a:p>
        </p:txBody>
      </p:sp>
      <p:sp>
        <p:nvSpPr>
          <p:cNvPr id="34" name="TextBox 33">
            <a:extLst>
              <a:ext uri="{FF2B5EF4-FFF2-40B4-BE49-F238E27FC236}">
                <a16:creationId xmlns:a16="http://schemas.microsoft.com/office/drawing/2014/main" id="{AE217BF2-05E8-68E9-1A15-152BB69DB884}"/>
              </a:ext>
            </a:extLst>
          </p:cNvPr>
          <p:cNvSpPr txBox="1"/>
          <p:nvPr/>
        </p:nvSpPr>
        <p:spPr>
          <a:xfrm>
            <a:off x="630394" y="5921892"/>
            <a:ext cx="2123842"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72-92%</a:t>
            </a:r>
          </a:p>
        </p:txBody>
      </p:sp>
      <p:sp>
        <p:nvSpPr>
          <p:cNvPr id="35" name="Rectangle 34">
            <a:extLst>
              <a:ext uri="{FF2B5EF4-FFF2-40B4-BE49-F238E27FC236}">
                <a16:creationId xmlns:a16="http://schemas.microsoft.com/office/drawing/2014/main" id="{C2276558-A51D-E180-04EE-9A3F2F516C30}"/>
              </a:ext>
            </a:extLst>
          </p:cNvPr>
          <p:cNvSpPr/>
          <p:nvPr/>
        </p:nvSpPr>
        <p:spPr>
          <a:xfrm>
            <a:off x="9272219" y="5558569"/>
            <a:ext cx="2508301"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4" name="TextBox 3">
            <a:extLst>
              <a:ext uri="{FF2B5EF4-FFF2-40B4-BE49-F238E27FC236}">
                <a16:creationId xmlns:a16="http://schemas.microsoft.com/office/drawing/2014/main" id="{4A50E5D5-8E12-2955-D1B2-2E5E509CEEAA}"/>
              </a:ext>
            </a:extLst>
          </p:cNvPr>
          <p:cNvSpPr txBox="1"/>
          <p:nvPr/>
        </p:nvSpPr>
        <p:spPr>
          <a:xfrm>
            <a:off x="9332943" y="5600047"/>
            <a:ext cx="2076328"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Model Type</a:t>
            </a:r>
            <a:endParaRPr lang="en-SG" dirty="0">
              <a:solidFill>
                <a:srgbClr val="E34E3D"/>
              </a:solidFill>
            </a:endParaRPr>
          </a:p>
        </p:txBody>
      </p:sp>
      <p:sp>
        <p:nvSpPr>
          <p:cNvPr id="9" name="TextBox 8">
            <a:extLst>
              <a:ext uri="{FF2B5EF4-FFF2-40B4-BE49-F238E27FC236}">
                <a16:creationId xmlns:a16="http://schemas.microsoft.com/office/drawing/2014/main" id="{435CB7BD-6459-881D-B36C-A09FC1615156}"/>
              </a:ext>
            </a:extLst>
          </p:cNvPr>
          <p:cNvSpPr txBox="1"/>
          <p:nvPr/>
        </p:nvSpPr>
        <p:spPr>
          <a:xfrm>
            <a:off x="9337512" y="5865045"/>
            <a:ext cx="3693446"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Supervised</a:t>
            </a:r>
          </a:p>
        </p:txBody>
      </p:sp>
      <p:sp>
        <p:nvSpPr>
          <p:cNvPr id="23" name="Oval 22">
            <a:extLst>
              <a:ext uri="{FF2B5EF4-FFF2-40B4-BE49-F238E27FC236}">
                <a16:creationId xmlns:a16="http://schemas.microsoft.com/office/drawing/2014/main" id="{340EE856-C6D7-DAB9-6147-08179952C170}"/>
              </a:ext>
            </a:extLst>
          </p:cNvPr>
          <p:cNvSpPr/>
          <p:nvPr/>
        </p:nvSpPr>
        <p:spPr>
          <a:xfrm>
            <a:off x="3923817" y="1455130"/>
            <a:ext cx="4085864" cy="3904920"/>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7" name="Oval 26">
            <a:extLst>
              <a:ext uri="{FF2B5EF4-FFF2-40B4-BE49-F238E27FC236}">
                <a16:creationId xmlns:a16="http://schemas.microsoft.com/office/drawing/2014/main" id="{426DEA2D-99F6-F792-A552-CF6D8307627C}"/>
              </a:ext>
            </a:extLst>
          </p:cNvPr>
          <p:cNvSpPr/>
          <p:nvPr/>
        </p:nvSpPr>
        <p:spPr>
          <a:xfrm>
            <a:off x="4542824" y="2060970"/>
            <a:ext cx="2864973" cy="2681372"/>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9" name="Oval 28">
            <a:extLst>
              <a:ext uri="{FF2B5EF4-FFF2-40B4-BE49-F238E27FC236}">
                <a16:creationId xmlns:a16="http://schemas.microsoft.com/office/drawing/2014/main" id="{63F23FC1-4E48-9B29-6C5D-A589A9B13033}"/>
              </a:ext>
            </a:extLst>
          </p:cNvPr>
          <p:cNvSpPr/>
          <p:nvPr/>
        </p:nvSpPr>
        <p:spPr>
          <a:xfrm>
            <a:off x="4228617" y="1759930"/>
            <a:ext cx="3433824" cy="3318077"/>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1" name="Oval 30">
            <a:extLst>
              <a:ext uri="{FF2B5EF4-FFF2-40B4-BE49-F238E27FC236}">
                <a16:creationId xmlns:a16="http://schemas.microsoft.com/office/drawing/2014/main" id="{2DEF30B1-6977-5828-E1BD-32C8C8910989}"/>
              </a:ext>
            </a:extLst>
          </p:cNvPr>
          <p:cNvSpPr/>
          <p:nvPr/>
        </p:nvSpPr>
        <p:spPr>
          <a:xfrm>
            <a:off x="3620723" y="1194698"/>
            <a:ext cx="4672537" cy="4415743"/>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2" name="Oval 31">
            <a:extLst>
              <a:ext uri="{FF2B5EF4-FFF2-40B4-BE49-F238E27FC236}">
                <a16:creationId xmlns:a16="http://schemas.microsoft.com/office/drawing/2014/main" id="{17675B50-66EA-3427-125E-B586D3F1379E}"/>
              </a:ext>
            </a:extLst>
          </p:cNvPr>
          <p:cNvSpPr/>
          <p:nvPr/>
        </p:nvSpPr>
        <p:spPr>
          <a:xfrm>
            <a:off x="4803494" y="2323232"/>
            <a:ext cx="2311364" cy="2215573"/>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nvGrpSpPr>
          <p:cNvPr id="33" name="Group 32">
            <a:extLst>
              <a:ext uri="{FF2B5EF4-FFF2-40B4-BE49-F238E27FC236}">
                <a16:creationId xmlns:a16="http://schemas.microsoft.com/office/drawing/2014/main" id="{A079C106-B5F9-0D45-F927-7C23C7B2AB92}"/>
              </a:ext>
            </a:extLst>
          </p:cNvPr>
          <p:cNvGrpSpPr/>
          <p:nvPr/>
        </p:nvGrpSpPr>
        <p:grpSpPr>
          <a:xfrm>
            <a:off x="4706205" y="1284909"/>
            <a:ext cx="3303476" cy="3886983"/>
            <a:chOff x="4902975" y="1017086"/>
            <a:chExt cx="3303476" cy="3886983"/>
          </a:xfrm>
        </p:grpSpPr>
        <p:sp>
          <p:nvSpPr>
            <p:cNvPr id="42" name="Isosceles Triangle 41">
              <a:extLst>
                <a:ext uri="{FF2B5EF4-FFF2-40B4-BE49-F238E27FC236}">
                  <a16:creationId xmlns:a16="http://schemas.microsoft.com/office/drawing/2014/main" id="{E78B30AC-B16F-9231-43E4-0579D338A7D1}"/>
                </a:ext>
              </a:extLst>
            </p:cNvPr>
            <p:cNvSpPr/>
            <p:nvPr/>
          </p:nvSpPr>
          <p:spPr>
            <a:xfrm rot="10800000">
              <a:off x="5497971" y="2726081"/>
              <a:ext cx="1380376" cy="1200875"/>
            </a:xfrm>
            <a:prstGeom prst="triangle">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44" name="Parallelogram 43">
              <a:extLst>
                <a:ext uri="{FF2B5EF4-FFF2-40B4-BE49-F238E27FC236}">
                  <a16:creationId xmlns:a16="http://schemas.microsoft.com/office/drawing/2014/main" id="{2899ACD9-ECDF-D163-5791-40A985583A60}"/>
                </a:ext>
              </a:extLst>
            </p:cNvPr>
            <p:cNvSpPr/>
            <p:nvPr/>
          </p:nvSpPr>
          <p:spPr>
            <a:xfrm>
              <a:off x="6188158" y="2726080"/>
              <a:ext cx="2018293" cy="1200874"/>
            </a:xfrm>
            <a:prstGeom prst="parallelogram">
              <a:avLst>
                <a:gd name="adj" fmla="val 56169"/>
              </a:avLst>
            </a:prstGeom>
            <a:solidFill>
              <a:srgbClr val="E93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45" name="Parallelogram 44">
              <a:extLst>
                <a:ext uri="{FF2B5EF4-FFF2-40B4-BE49-F238E27FC236}">
                  <a16:creationId xmlns:a16="http://schemas.microsoft.com/office/drawing/2014/main" id="{C08E069F-5C4E-29F7-2EED-BDB42E52A14A}"/>
                </a:ext>
              </a:extLst>
            </p:cNvPr>
            <p:cNvSpPr/>
            <p:nvPr/>
          </p:nvSpPr>
          <p:spPr>
            <a:xfrm rot="18033546">
              <a:off x="4507373" y="3291574"/>
              <a:ext cx="2008097" cy="1216893"/>
            </a:xfrm>
            <a:prstGeom prst="parallelogram">
              <a:avLst>
                <a:gd name="adj" fmla="val 56169"/>
              </a:avLst>
            </a:prstGeom>
            <a:solidFill>
              <a:srgbClr val="C42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0" name="Parallelogram 49">
              <a:extLst>
                <a:ext uri="{FF2B5EF4-FFF2-40B4-BE49-F238E27FC236}">
                  <a16:creationId xmlns:a16="http://schemas.microsoft.com/office/drawing/2014/main" id="{512F4924-DA9A-1F09-62E1-3757D816779F}"/>
                </a:ext>
              </a:extLst>
            </p:cNvPr>
            <p:cNvSpPr/>
            <p:nvPr/>
          </p:nvSpPr>
          <p:spPr>
            <a:xfrm rot="3635180">
              <a:off x="4740652" y="1498363"/>
              <a:ext cx="2134271" cy="1171718"/>
            </a:xfrm>
            <a:prstGeom prst="parallelogram">
              <a:avLst>
                <a:gd name="adj" fmla="val 56169"/>
              </a:avLst>
            </a:prstGeom>
            <a:solidFill>
              <a:srgbClr val="FF3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sp>
        <p:nvSpPr>
          <p:cNvPr id="51" name="TextBox 50">
            <a:extLst>
              <a:ext uri="{FF2B5EF4-FFF2-40B4-BE49-F238E27FC236}">
                <a16:creationId xmlns:a16="http://schemas.microsoft.com/office/drawing/2014/main" id="{993AABE2-08C7-0DF2-3D36-A8D9860FF066}"/>
              </a:ext>
            </a:extLst>
          </p:cNvPr>
          <p:cNvSpPr txBox="1"/>
          <p:nvPr/>
        </p:nvSpPr>
        <p:spPr>
          <a:xfrm>
            <a:off x="5485738" y="3081746"/>
            <a:ext cx="1071303" cy="369332"/>
          </a:xfrm>
          <a:prstGeom prst="rect">
            <a:avLst/>
          </a:prstGeom>
          <a:noFill/>
        </p:spPr>
        <p:txBody>
          <a:bodyPr wrap="square">
            <a:spAutoFit/>
          </a:bodyPr>
          <a:lstStyle/>
          <a:p>
            <a:r>
              <a:rPr lang="en-SG" dirty="0">
                <a:solidFill>
                  <a:schemeClr val="bg1"/>
                </a:solidFill>
                <a:latin typeface="NeueHaasGroteskText Pro Md" panose="020B0604020202020204" pitchFamily="34" charset="0"/>
              </a:rPr>
              <a:t>CAESR </a:t>
            </a:r>
          </a:p>
        </p:txBody>
      </p:sp>
      <p:sp>
        <p:nvSpPr>
          <p:cNvPr id="52" name="TextBox 51">
            <a:extLst>
              <a:ext uri="{FF2B5EF4-FFF2-40B4-BE49-F238E27FC236}">
                <a16:creationId xmlns:a16="http://schemas.microsoft.com/office/drawing/2014/main" id="{F12046E9-CE8F-4F6C-0673-66DA31C8C092}"/>
              </a:ext>
            </a:extLst>
          </p:cNvPr>
          <p:cNvSpPr txBox="1"/>
          <p:nvPr/>
        </p:nvSpPr>
        <p:spPr>
          <a:xfrm>
            <a:off x="5722548" y="3389952"/>
            <a:ext cx="553112" cy="369332"/>
          </a:xfrm>
          <a:prstGeom prst="rect">
            <a:avLst/>
          </a:prstGeom>
          <a:noFill/>
        </p:spPr>
        <p:txBody>
          <a:bodyPr wrap="square">
            <a:spAutoFit/>
          </a:bodyPr>
          <a:lstStyle/>
          <a:p>
            <a:r>
              <a:rPr lang="en-SG" dirty="0">
                <a:solidFill>
                  <a:schemeClr val="bg1"/>
                </a:solidFill>
                <a:latin typeface="NeueHaasGroteskText Pro Md" panose="020B0604020202020204" pitchFamily="34" charset="0"/>
              </a:rPr>
              <a:t>04</a:t>
            </a:r>
          </a:p>
        </p:txBody>
      </p:sp>
      <p:sp>
        <p:nvSpPr>
          <p:cNvPr id="53" name="TextBox 52">
            <a:extLst>
              <a:ext uri="{FF2B5EF4-FFF2-40B4-BE49-F238E27FC236}">
                <a16:creationId xmlns:a16="http://schemas.microsoft.com/office/drawing/2014/main" id="{953BDC45-12B6-491E-5B61-F06809EFBAE7}"/>
              </a:ext>
            </a:extLst>
          </p:cNvPr>
          <p:cNvSpPr txBox="1"/>
          <p:nvPr/>
        </p:nvSpPr>
        <p:spPr>
          <a:xfrm rot="7106716">
            <a:off x="6284419" y="3479269"/>
            <a:ext cx="576109" cy="307777"/>
          </a:xfrm>
          <a:prstGeom prst="rect">
            <a:avLst/>
          </a:prstGeom>
          <a:noFill/>
        </p:spPr>
        <p:txBody>
          <a:bodyPr wrap="square">
            <a:spAutoFit/>
          </a:bodyPr>
          <a:lstStyle/>
          <a:p>
            <a:r>
              <a:rPr lang="en-SG" sz="1400" dirty="0">
                <a:solidFill>
                  <a:schemeClr val="bg1"/>
                </a:solidFill>
                <a:latin typeface="NeueHaasGroteskText Pro Md" panose="020B0604020202020204" pitchFamily="34" charset="0"/>
              </a:rPr>
              <a:t>AEs</a:t>
            </a:r>
          </a:p>
        </p:txBody>
      </p:sp>
      <p:sp>
        <p:nvSpPr>
          <p:cNvPr id="54" name="TextBox 53">
            <a:extLst>
              <a:ext uri="{FF2B5EF4-FFF2-40B4-BE49-F238E27FC236}">
                <a16:creationId xmlns:a16="http://schemas.microsoft.com/office/drawing/2014/main" id="{BBFFA7F1-856F-12BE-FAB6-98B97972AD9C}"/>
              </a:ext>
            </a:extLst>
          </p:cNvPr>
          <p:cNvSpPr txBox="1"/>
          <p:nvPr/>
        </p:nvSpPr>
        <p:spPr>
          <a:xfrm>
            <a:off x="5569350" y="2651698"/>
            <a:ext cx="628893" cy="307777"/>
          </a:xfrm>
          <a:prstGeom prst="rect">
            <a:avLst/>
          </a:prstGeom>
          <a:noFill/>
        </p:spPr>
        <p:txBody>
          <a:bodyPr wrap="square">
            <a:spAutoFit/>
          </a:bodyPr>
          <a:lstStyle/>
          <a:p>
            <a:r>
              <a:rPr lang="en-SG" sz="1400" dirty="0">
                <a:solidFill>
                  <a:schemeClr val="bg1"/>
                </a:solidFill>
                <a:latin typeface="NeueHaasGroteskText Pro Md" panose="020B0604020202020204" pitchFamily="34" charset="0"/>
              </a:rPr>
              <a:t>DCT</a:t>
            </a:r>
          </a:p>
        </p:txBody>
      </p:sp>
      <p:sp>
        <p:nvSpPr>
          <p:cNvPr id="55" name="TextBox 54">
            <a:extLst>
              <a:ext uri="{FF2B5EF4-FFF2-40B4-BE49-F238E27FC236}">
                <a16:creationId xmlns:a16="http://schemas.microsoft.com/office/drawing/2014/main" id="{F46476FB-577F-FA4E-A171-86AD40467E75}"/>
              </a:ext>
            </a:extLst>
          </p:cNvPr>
          <p:cNvSpPr txBox="1"/>
          <p:nvPr/>
        </p:nvSpPr>
        <p:spPr>
          <a:xfrm rot="3479575">
            <a:off x="4895013" y="3657894"/>
            <a:ext cx="1219236" cy="523220"/>
          </a:xfrm>
          <a:prstGeom prst="rect">
            <a:avLst/>
          </a:prstGeom>
          <a:noFill/>
        </p:spPr>
        <p:txBody>
          <a:bodyPr wrap="square">
            <a:spAutoFit/>
          </a:bodyPr>
          <a:lstStyle/>
          <a:p>
            <a:r>
              <a:rPr lang="en-SG" sz="1400" dirty="0">
                <a:solidFill>
                  <a:schemeClr val="bg1"/>
                </a:solidFill>
                <a:latin typeface="NeueHaasGroteskText Pro Md" panose="020B0604020202020204" pitchFamily="34" charset="0"/>
              </a:rPr>
              <a:t>CNNSR + MLP</a:t>
            </a:r>
          </a:p>
        </p:txBody>
      </p:sp>
      <p:cxnSp>
        <p:nvCxnSpPr>
          <p:cNvPr id="56" name="Straight Connector 55">
            <a:extLst>
              <a:ext uri="{FF2B5EF4-FFF2-40B4-BE49-F238E27FC236}">
                <a16:creationId xmlns:a16="http://schemas.microsoft.com/office/drawing/2014/main" id="{F3AA1BAF-3E2A-E472-B0EB-858611AA62F1}"/>
              </a:ext>
            </a:extLst>
          </p:cNvPr>
          <p:cNvCxnSpPr>
            <a:cxnSpLocks/>
          </p:cNvCxnSpPr>
          <p:nvPr/>
        </p:nvCxnSpPr>
        <p:spPr>
          <a:xfrm flipH="1" flipV="1">
            <a:off x="4888631" y="2046942"/>
            <a:ext cx="662296" cy="2334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093DE6BB-F694-F530-367F-8556E131ABA5}"/>
              </a:ext>
            </a:extLst>
          </p:cNvPr>
          <p:cNvCxnSpPr>
            <a:cxnSpLocks/>
          </p:cNvCxnSpPr>
          <p:nvPr/>
        </p:nvCxnSpPr>
        <p:spPr>
          <a:xfrm>
            <a:off x="3791540" y="2060102"/>
            <a:ext cx="111252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E9E382D-CCA1-34E8-58EB-865BEBC195E6}"/>
              </a:ext>
            </a:extLst>
          </p:cNvPr>
          <p:cNvCxnSpPr/>
          <p:nvPr/>
        </p:nvCxnSpPr>
        <p:spPr>
          <a:xfrm flipV="1">
            <a:off x="7304946" y="2585162"/>
            <a:ext cx="708660" cy="96012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1180013A-CADE-7621-F729-3E7835594FF5}"/>
              </a:ext>
            </a:extLst>
          </p:cNvPr>
          <p:cNvCxnSpPr>
            <a:cxnSpLocks/>
          </p:cNvCxnSpPr>
          <p:nvPr/>
        </p:nvCxnSpPr>
        <p:spPr>
          <a:xfrm>
            <a:off x="8013606" y="2585162"/>
            <a:ext cx="111252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5C46CEEC-8673-149C-36CE-A425E8AF2314}"/>
              </a:ext>
            </a:extLst>
          </p:cNvPr>
          <p:cNvCxnSpPr>
            <a:cxnSpLocks/>
          </p:cNvCxnSpPr>
          <p:nvPr/>
        </p:nvCxnSpPr>
        <p:spPr>
          <a:xfrm flipV="1">
            <a:off x="3554770" y="4108469"/>
            <a:ext cx="725459" cy="430336"/>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F2A6E71-4161-D13C-EB86-A87BE81D50AD}"/>
              </a:ext>
            </a:extLst>
          </p:cNvPr>
          <p:cNvCxnSpPr>
            <a:cxnSpLocks/>
          </p:cNvCxnSpPr>
          <p:nvPr/>
        </p:nvCxnSpPr>
        <p:spPr>
          <a:xfrm>
            <a:off x="4280229" y="4108469"/>
            <a:ext cx="111252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a16="http://schemas.microsoft.com/office/drawing/2014/main" id="{9848A186-BF98-09D0-649F-7CA02E60BB40}"/>
              </a:ext>
            </a:extLst>
          </p:cNvPr>
          <p:cNvSpPr/>
          <p:nvPr/>
        </p:nvSpPr>
        <p:spPr>
          <a:xfrm>
            <a:off x="9249132" y="2136713"/>
            <a:ext cx="2796544" cy="149040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67" name="TextBox 66">
            <a:extLst>
              <a:ext uri="{FF2B5EF4-FFF2-40B4-BE49-F238E27FC236}">
                <a16:creationId xmlns:a16="http://schemas.microsoft.com/office/drawing/2014/main" id="{0B5CB7B7-A4E5-9EC8-4F2A-151752E775EB}"/>
              </a:ext>
            </a:extLst>
          </p:cNvPr>
          <p:cNvSpPr txBox="1"/>
          <p:nvPr/>
        </p:nvSpPr>
        <p:spPr>
          <a:xfrm>
            <a:off x="9273898" y="2157771"/>
            <a:ext cx="2695578" cy="1354217"/>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Auto Encoders</a:t>
            </a:r>
          </a:p>
          <a:p>
            <a:r>
              <a:rPr lang="en-SG" sz="1600" dirty="0">
                <a:solidFill>
                  <a:schemeClr val="bg1"/>
                </a:solidFill>
                <a:latin typeface="NeueHaasGroteskText Pro Md" panose="020B0604020202020204" pitchFamily="34" charset="0"/>
              </a:rPr>
              <a:t>Serve as feature extractors &amp; dimension reduction for DCT Features</a:t>
            </a:r>
            <a:endParaRPr lang="en-SG" sz="1600" dirty="0">
              <a:solidFill>
                <a:schemeClr val="bg1"/>
              </a:solidFill>
            </a:endParaRPr>
          </a:p>
        </p:txBody>
      </p:sp>
      <p:sp>
        <p:nvSpPr>
          <p:cNvPr id="68" name="Rectangle 67">
            <a:extLst>
              <a:ext uri="{FF2B5EF4-FFF2-40B4-BE49-F238E27FC236}">
                <a16:creationId xmlns:a16="http://schemas.microsoft.com/office/drawing/2014/main" id="{DE485210-AAB4-172A-FF66-6AD337010EC2}"/>
              </a:ext>
            </a:extLst>
          </p:cNvPr>
          <p:cNvSpPr/>
          <p:nvPr/>
        </p:nvSpPr>
        <p:spPr>
          <a:xfrm>
            <a:off x="540600" y="3719570"/>
            <a:ext cx="2796544" cy="149040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69" name="TextBox 68">
            <a:extLst>
              <a:ext uri="{FF2B5EF4-FFF2-40B4-BE49-F238E27FC236}">
                <a16:creationId xmlns:a16="http://schemas.microsoft.com/office/drawing/2014/main" id="{E14A8556-316E-591D-CC92-C70BE9861080}"/>
              </a:ext>
            </a:extLst>
          </p:cNvPr>
          <p:cNvSpPr txBox="1"/>
          <p:nvPr/>
        </p:nvSpPr>
        <p:spPr>
          <a:xfrm>
            <a:off x="565366" y="3740628"/>
            <a:ext cx="2695578" cy="1354217"/>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CNN &amp; MLP</a:t>
            </a:r>
          </a:p>
          <a:p>
            <a:r>
              <a:rPr lang="en-SG" sz="1600" dirty="0">
                <a:solidFill>
                  <a:schemeClr val="bg1"/>
                </a:solidFill>
                <a:latin typeface="NeueHaasGroteskText Pro Md" panose="020B0604020202020204" pitchFamily="34" charset="0"/>
              </a:rPr>
              <a:t>CNN Serve as feature extractors. While MLP serve as the FCL/Decision Layer</a:t>
            </a:r>
            <a:endParaRPr lang="en-SG" sz="1600" dirty="0">
              <a:solidFill>
                <a:schemeClr val="bg1"/>
              </a:solidFill>
            </a:endParaRPr>
          </a:p>
        </p:txBody>
      </p:sp>
      <p:sp>
        <p:nvSpPr>
          <p:cNvPr id="71" name="Rectangle 70">
            <a:extLst>
              <a:ext uri="{FF2B5EF4-FFF2-40B4-BE49-F238E27FC236}">
                <a16:creationId xmlns:a16="http://schemas.microsoft.com/office/drawing/2014/main" id="{2C783FA5-3C66-F8F8-3BA5-C3A0F9E73AD7}"/>
              </a:ext>
            </a:extLst>
          </p:cNvPr>
          <p:cNvSpPr/>
          <p:nvPr/>
        </p:nvSpPr>
        <p:spPr>
          <a:xfrm>
            <a:off x="692882" y="1590920"/>
            <a:ext cx="2796544" cy="11903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2" name="TextBox 71">
            <a:extLst>
              <a:ext uri="{FF2B5EF4-FFF2-40B4-BE49-F238E27FC236}">
                <a16:creationId xmlns:a16="http://schemas.microsoft.com/office/drawing/2014/main" id="{AEDCAD4D-DC04-AB1D-6640-990862E801AD}"/>
              </a:ext>
            </a:extLst>
          </p:cNvPr>
          <p:cNvSpPr txBox="1"/>
          <p:nvPr/>
        </p:nvSpPr>
        <p:spPr>
          <a:xfrm>
            <a:off x="743365" y="1590920"/>
            <a:ext cx="2695578" cy="1107996"/>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DCT Features</a:t>
            </a:r>
          </a:p>
          <a:p>
            <a:r>
              <a:rPr lang="en-SG" sz="1600" dirty="0">
                <a:solidFill>
                  <a:schemeClr val="bg1"/>
                </a:solidFill>
                <a:latin typeface="NeueHaasGroteskText Pro Md" panose="020B0604020202020204" pitchFamily="34" charset="0"/>
              </a:rPr>
              <a:t>Aims to provide another perspective by looking at the frequency domain. </a:t>
            </a:r>
            <a:endParaRPr lang="en-SG" sz="1600" dirty="0">
              <a:solidFill>
                <a:schemeClr val="bg1"/>
              </a:solidFill>
            </a:endParaRPr>
          </a:p>
        </p:txBody>
      </p:sp>
    </p:spTree>
    <p:extLst>
      <p:ext uri="{BB962C8B-B14F-4D97-AF65-F5344CB8AC3E}">
        <p14:creationId xmlns:p14="http://schemas.microsoft.com/office/powerpoint/2010/main" val="4996329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7" grpId="0"/>
      <p:bldP spid="68" grpId="0" animBg="1"/>
      <p:bldP spid="69" grpId="0"/>
      <p:bldP spid="71" grpId="0" animBg="1"/>
      <p:bldP spid="7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3BD12D1D-AA83-1E7D-1696-6B4C6CA23932}"/>
              </a:ext>
            </a:extLst>
          </p:cNvPr>
          <p:cNvSpPr/>
          <p:nvPr/>
        </p:nvSpPr>
        <p:spPr>
          <a:xfrm>
            <a:off x="3791540" y="1608382"/>
            <a:ext cx="4085864" cy="3904920"/>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4" name="Oval 23">
            <a:extLst>
              <a:ext uri="{FF2B5EF4-FFF2-40B4-BE49-F238E27FC236}">
                <a16:creationId xmlns:a16="http://schemas.microsoft.com/office/drawing/2014/main" id="{2A81D043-AAF6-5848-D11D-2C3246E9A232}"/>
              </a:ext>
            </a:extLst>
          </p:cNvPr>
          <p:cNvSpPr/>
          <p:nvPr/>
        </p:nvSpPr>
        <p:spPr>
          <a:xfrm>
            <a:off x="4406558" y="2220156"/>
            <a:ext cx="2864973" cy="2681372"/>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5" name="Oval 24">
            <a:extLst>
              <a:ext uri="{FF2B5EF4-FFF2-40B4-BE49-F238E27FC236}">
                <a16:creationId xmlns:a16="http://schemas.microsoft.com/office/drawing/2014/main" id="{EC285A06-3A7D-D3A1-BB9F-5CF36B59F1D6}"/>
              </a:ext>
            </a:extLst>
          </p:cNvPr>
          <p:cNvSpPr/>
          <p:nvPr/>
        </p:nvSpPr>
        <p:spPr>
          <a:xfrm>
            <a:off x="4092351" y="1919116"/>
            <a:ext cx="3433824" cy="3318077"/>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6" name="Oval 35">
            <a:extLst>
              <a:ext uri="{FF2B5EF4-FFF2-40B4-BE49-F238E27FC236}">
                <a16:creationId xmlns:a16="http://schemas.microsoft.com/office/drawing/2014/main" id="{2C6C8D57-2FD2-D330-D65E-119692818D12}"/>
              </a:ext>
            </a:extLst>
          </p:cNvPr>
          <p:cNvSpPr/>
          <p:nvPr/>
        </p:nvSpPr>
        <p:spPr>
          <a:xfrm>
            <a:off x="4667228" y="2482418"/>
            <a:ext cx="2311364" cy="2215573"/>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nvGrpSpPr>
          <p:cNvPr id="37" name="Group 36">
            <a:extLst>
              <a:ext uri="{FF2B5EF4-FFF2-40B4-BE49-F238E27FC236}">
                <a16:creationId xmlns:a16="http://schemas.microsoft.com/office/drawing/2014/main" id="{6F7A677F-E397-210C-7CBF-D25671306392}"/>
              </a:ext>
            </a:extLst>
          </p:cNvPr>
          <p:cNvGrpSpPr/>
          <p:nvPr/>
        </p:nvGrpSpPr>
        <p:grpSpPr>
          <a:xfrm>
            <a:off x="4577655" y="1485508"/>
            <a:ext cx="3303476" cy="3886983"/>
            <a:chOff x="4902975" y="1017086"/>
            <a:chExt cx="3303476" cy="3886983"/>
          </a:xfrm>
        </p:grpSpPr>
        <p:sp>
          <p:nvSpPr>
            <p:cNvPr id="38" name="Isosceles Triangle 37">
              <a:extLst>
                <a:ext uri="{FF2B5EF4-FFF2-40B4-BE49-F238E27FC236}">
                  <a16:creationId xmlns:a16="http://schemas.microsoft.com/office/drawing/2014/main" id="{E0B389EB-CC69-5D50-3016-4D89CBD8DBE7}"/>
                </a:ext>
              </a:extLst>
            </p:cNvPr>
            <p:cNvSpPr/>
            <p:nvPr/>
          </p:nvSpPr>
          <p:spPr>
            <a:xfrm rot="10800000">
              <a:off x="5497971" y="2726081"/>
              <a:ext cx="1380376" cy="1200875"/>
            </a:xfrm>
            <a:prstGeom prst="triangle">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9" name="Parallelogram 38">
              <a:extLst>
                <a:ext uri="{FF2B5EF4-FFF2-40B4-BE49-F238E27FC236}">
                  <a16:creationId xmlns:a16="http://schemas.microsoft.com/office/drawing/2014/main" id="{3897F92C-8DBA-169B-A951-5A07D74C2884}"/>
                </a:ext>
              </a:extLst>
            </p:cNvPr>
            <p:cNvSpPr/>
            <p:nvPr/>
          </p:nvSpPr>
          <p:spPr>
            <a:xfrm>
              <a:off x="6188158" y="2726080"/>
              <a:ext cx="2018293" cy="1200874"/>
            </a:xfrm>
            <a:prstGeom prst="parallelogram">
              <a:avLst>
                <a:gd name="adj" fmla="val 56169"/>
              </a:avLst>
            </a:prstGeom>
            <a:solidFill>
              <a:srgbClr val="E93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40" name="Parallelogram 39">
              <a:extLst>
                <a:ext uri="{FF2B5EF4-FFF2-40B4-BE49-F238E27FC236}">
                  <a16:creationId xmlns:a16="http://schemas.microsoft.com/office/drawing/2014/main" id="{651F6000-6F41-1C7F-F235-229D984360D5}"/>
                </a:ext>
              </a:extLst>
            </p:cNvPr>
            <p:cNvSpPr/>
            <p:nvPr/>
          </p:nvSpPr>
          <p:spPr>
            <a:xfrm rot="18033546">
              <a:off x="4507373" y="3291574"/>
              <a:ext cx="2008097" cy="1216893"/>
            </a:xfrm>
            <a:prstGeom prst="parallelogram">
              <a:avLst>
                <a:gd name="adj" fmla="val 56169"/>
              </a:avLst>
            </a:prstGeom>
            <a:solidFill>
              <a:srgbClr val="C42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41" name="Parallelogram 40">
              <a:extLst>
                <a:ext uri="{FF2B5EF4-FFF2-40B4-BE49-F238E27FC236}">
                  <a16:creationId xmlns:a16="http://schemas.microsoft.com/office/drawing/2014/main" id="{1FB033A3-350C-27AA-14C6-F96D0C45E1D0}"/>
                </a:ext>
              </a:extLst>
            </p:cNvPr>
            <p:cNvSpPr/>
            <p:nvPr/>
          </p:nvSpPr>
          <p:spPr>
            <a:xfrm rot="3635180">
              <a:off x="4740652" y="1498363"/>
              <a:ext cx="2134271" cy="1171718"/>
            </a:xfrm>
            <a:prstGeom prst="parallelogram">
              <a:avLst>
                <a:gd name="adj" fmla="val 56169"/>
              </a:avLst>
            </a:prstGeom>
            <a:solidFill>
              <a:srgbClr val="FF3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sp>
        <p:nvSpPr>
          <p:cNvPr id="43" name="TextBox 42">
            <a:extLst>
              <a:ext uri="{FF2B5EF4-FFF2-40B4-BE49-F238E27FC236}">
                <a16:creationId xmlns:a16="http://schemas.microsoft.com/office/drawing/2014/main" id="{95371F25-45B7-0C22-1C35-65926175F762}"/>
              </a:ext>
            </a:extLst>
          </p:cNvPr>
          <p:cNvSpPr txBox="1"/>
          <p:nvPr/>
        </p:nvSpPr>
        <p:spPr>
          <a:xfrm>
            <a:off x="5500344" y="3288630"/>
            <a:ext cx="766957" cy="369332"/>
          </a:xfrm>
          <a:prstGeom prst="rect">
            <a:avLst/>
          </a:prstGeom>
          <a:noFill/>
        </p:spPr>
        <p:txBody>
          <a:bodyPr wrap="square">
            <a:spAutoFit/>
          </a:bodyPr>
          <a:lstStyle/>
          <a:p>
            <a:r>
              <a:rPr lang="en-SG" dirty="0">
                <a:solidFill>
                  <a:schemeClr val="bg1"/>
                </a:solidFill>
                <a:latin typeface="NeueHaasGroteskText Pro Md" panose="020B0604020202020204" pitchFamily="34" charset="0"/>
              </a:rPr>
              <a:t>AAE</a:t>
            </a:r>
          </a:p>
        </p:txBody>
      </p:sp>
      <p:sp>
        <p:nvSpPr>
          <p:cNvPr id="46" name="TextBox 45">
            <a:extLst>
              <a:ext uri="{FF2B5EF4-FFF2-40B4-BE49-F238E27FC236}">
                <a16:creationId xmlns:a16="http://schemas.microsoft.com/office/drawing/2014/main" id="{3AB0CA2F-0DB5-F35C-DE89-5548AC5A2286}"/>
              </a:ext>
            </a:extLst>
          </p:cNvPr>
          <p:cNvSpPr txBox="1"/>
          <p:nvPr/>
        </p:nvSpPr>
        <p:spPr>
          <a:xfrm>
            <a:off x="5586282" y="3549138"/>
            <a:ext cx="553112" cy="369332"/>
          </a:xfrm>
          <a:prstGeom prst="rect">
            <a:avLst/>
          </a:prstGeom>
          <a:noFill/>
        </p:spPr>
        <p:txBody>
          <a:bodyPr wrap="square">
            <a:spAutoFit/>
          </a:bodyPr>
          <a:lstStyle/>
          <a:p>
            <a:r>
              <a:rPr lang="en-SG" dirty="0">
                <a:solidFill>
                  <a:schemeClr val="bg1"/>
                </a:solidFill>
                <a:latin typeface="NeueHaasGroteskText Pro Md" panose="020B0604020202020204" pitchFamily="34" charset="0"/>
              </a:rPr>
              <a:t>02</a:t>
            </a:r>
          </a:p>
        </p:txBody>
      </p:sp>
      <p:sp>
        <p:nvSpPr>
          <p:cNvPr id="47" name="TextBox 46">
            <a:extLst>
              <a:ext uri="{FF2B5EF4-FFF2-40B4-BE49-F238E27FC236}">
                <a16:creationId xmlns:a16="http://schemas.microsoft.com/office/drawing/2014/main" id="{661F120F-6A3B-748D-9794-E835A882849A}"/>
              </a:ext>
            </a:extLst>
          </p:cNvPr>
          <p:cNvSpPr txBox="1"/>
          <p:nvPr/>
        </p:nvSpPr>
        <p:spPr>
          <a:xfrm rot="7106716">
            <a:off x="5782398" y="3802784"/>
            <a:ext cx="1123220" cy="307777"/>
          </a:xfrm>
          <a:prstGeom prst="rect">
            <a:avLst/>
          </a:prstGeom>
          <a:noFill/>
        </p:spPr>
        <p:txBody>
          <a:bodyPr wrap="square">
            <a:spAutoFit/>
          </a:bodyPr>
          <a:lstStyle/>
          <a:p>
            <a:r>
              <a:rPr lang="en-SG" sz="1400" dirty="0" err="1">
                <a:solidFill>
                  <a:schemeClr val="bg1"/>
                </a:solidFill>
                <a:latin typeface="NeueHaasGroteskText Pro Md" panose="020B0604020202020204" pitchFamily="34" charset="0"/>
              </a:rPr>
              <a:t>YcCbBr</a:t>
            </a:r>
            <a:endParaRPr lang="en-SG" sz="1400" dirty="0">
              <a:solidFill>
                <a:schemeClr val="bg1"/>
              </a:solidFill>
              <a:latin typeface="NeueHaasGroteskText Pro Md" panose="020B0604020202020204" pitchFamily="34" charset="0"/>
            </a:endParaRPr>
          </a:p>
        </p:txBody>
      </p:sp>
      <p:sp>
        <p:nvSpPr>
          <p:cNvPr id="48" name="TextBox 47">
            <a:extLst>
              <a:ext uri="{FF2B5EF4-FFF2-40B4-BE49-F238E27FC236}">
                <a16:creationId xmlns:a16="http://schemas.microsoft.com/office/drawing/2014/main" id="{E45C513F-58A2-B36B-A12C-22C279B851A0}"/>
              </a:ext>
            </a:extLst>
          </p:cNvPr>
          <p:cNvSpPr txBox="1"/>
          <p:nvPr/>
        </p:nvSpPr>
        <p:spPr>
          <a:xfrm>
            <a:off x="5433084" y="2810884"/>
            <a:ext cx="1042319" cy="307777"/>
          </a:xfrm>
          <a:prstGeom prst="rect">
            <a:avLst/>
          </a:prstGeom>
          <a:noFill/>
        </p:spPr>
        <p:txBody>
          <a:bodyPr wrap="square">
            <a:spAutoFit/>
          </a:bodyPr>
          <a:lstStyle/>
          <a:p>
            <a:r>
              <a:rPr lang="en-SG" sz="1400" dirty="0">
                <a:solidFill>
                  <a:schemeClr val="bg1"/>
                </a:solidFill>
                <a:latin typeface="NeueHaasGroteskText Pro Md" panose="020B0604020202020204" pitchFamily="34" charset="0"/>
              </a:rPr>
              <a:t>GANs</a:t>
            </a:r>
          </a:p>
        </p:txBody>
      </p:sp>
      <p:sp>
        <p:nvSpPr>
          <p:cNvPr id="49" name="TextBox 48">
            <a:extLst>
              <a:ext uri="{FF2B5EF4-FFF2-40B4-BE49-F238E27FC236}">
                <a16:creationId xmlns:a16="http://schemas.microsoft.com/office/drawing/2014/main" id="{8FCD05AA-3C26-6938-1D69-DAED75C197F1}"/>
              </a:ext>
            </a:extLst>
          </p:cNvPr>
          <p:cNvSpPr txBox="1"/>
          <p:nvPr/>
        </p:nvSpPr>
        <p:spPr>
          <a:xfrm rot="3479575">
            <a:off x="4805043" y="3724488"/>
            <a:ext cx="1219236" cy="523220"/>
          </a:xfrm>
          <a:prstGeom prst="rect">
            <a:avLst/>
          </a:prstGeom>
          <a:noFill/>
        </p:spPr>
        <p:txBody>
          <a:bodyPr wrap="square">
            <a:spAutoFit/>
          </a:bodyPr>
          <a:lstStyle/>
          <a:p>
            <a:r>
              <a:rPr lang="en-SG" sz="1400" dirty="0">
                <a:solidFill>
                  <a:schemeClr val="bg1"/>
                </a:solidFill>
                <a:latin typeface="NeueHaasGroteskText Pro Md" panose="020B0604020202020204" pitchFamily="34" charset="0"/>
              </a:rPr>
              <a:t>Auto Encoders</a:t>
            </a:r>
          </a:p>
        </p:txBody>
      </p:sp>
      <p:sp>
        <p:nvSpPr>
          <p:cNvPr id="2" name="Rectangle 1">
            <a:extLst>
              <a:ext uri="{FF2B5EF4-FFF2-40B4-BE49-F238E27FC236}">
                <a16:creationId xmlns:a16="http://schemas.microsoft.com/office/drawing/2014/main" id="{34807C8E-3CBA-E179-0524-57288968E628}"/>
              </a:ext>
            </a:extLst>
          </p:cNvPr>
          <p:cNvSpPr/>
          <p:nvPr/>
        </p:nvSpPr>
        <p:spPr>
          <a:xfrm>
            <a:off x="9416005" y="312517"/>
            <a:ext cx="2349661"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TextBox 2">
            <a:extLst>
              <a:ext uri="{FF2B5EF4-FFF2-40B4-BE49-F238E27FC236}">
                <a16:creationId xmlns:a16="http://schemas.microsoft.com/office/drawing/2014/main" id="{E9650793-8450-579D-E457-8B9786E5D7A8}"/>
              </a:ext>
            </a:extLst>
          </p:cNvPr>
          <p:cNvSpPr txBox="1"/>
          <p:nvPr/>
        </p:nvSpPr>
        <p:spPr>
          <a:xfrm>
            <a:off x="9416005" y="585579"/>
            <a:ext cx="2822956"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69,397,128</a:t>
            </a:r>
          </a:p>
        </p:txBody>
      </p:sp>
      <p:sp>
        <p:nvSpPr>
          <p:cNvPr id="5" name="TextBox 4">
            <a:extLst>
              <a:ext uri="{FF2B5EF4-FFF2-40B4-BE49-F238E27FC236}">
                <a16:creationId xmlns:a16="http://schemas.microsoft.com/office/drawing/2014/main" id="{44E46B12-6A6A-4068-55D6-2F88C7894A45}"/>
              </a:ext>
            </a:extLst>
          </p:cNvPr>
          <p:cNvSpPr txBox="1"/>
          <p:nvPr/>
        </p:nvSpPr>
        <p:spPr>
          <a:xfrm>
            <a:off x="9416005" y="321203"/>
            <a:ext cx="1608881"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Parameters</a:t>
            </a:r>
            <a:r>
              <a:rPr lang="en-SG" dirty="0">
                <a:solidFill>
                  <a:schemeClr val="bg1"/>
                </a:solidFill>
                <a:latin typeface="NeueHaasGroteskText Pro Md" panose="020B0604020202020204" pitchFamily="34" charset="0"/>
              </a:rPr>
              <a:t> </a:t>
            </a:r>
            <a:endParaRPr lang="en-SG" dirty="0"/>
          </a:p>
        </p:txBody>
      </p:sp>
      <p:sp>
        <p:nvSpPr>
          <p:cNvPr id="6" name="Rectangle 5">
            <a:extLst>
              <a:ext uri="{FF2B5EF4-FFF2-40B4-BE49-F238E27FC236}">
                <a16:creationId xmlns:a16="http://schemas.microsoft.com/office/drawing/2014/main" id="{2144CEAC-BD22-5484-3927-C1FC5837039D}"/>
              </a:ext>
            </a:extLst>
          </p:cNvPr>
          <p:cNvSpPr/>
          <p:nvPr/>
        </p:nvSpPr>
        <p:spPr>
          <a:xfrm>
            <a:off x="534364" y="255955"/>
            <a:ext cx="2349661"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TextBox 6">
            <a:extLst>
              <a:ext uri="{FF2B5EF4-FFF2-40B4-BE49-F238E27FC236}">
                <a16:creationId xmlns:a16="http://schemas.microsoft.com/office/drawing/2014/main" id="{CCC831A5-4FFA-3600-1665-92E6457F8DE1}"/>
              </a:ext>
            </a:extLst>
          </p:cNvPr>
          <p:cNvSpPr txBox="1"/>
          <p:nvPr/>
        </p:nvSpPr>
        <p:spPr>
          <a:xfrm>
            <a:off x="534364" y="534804"/>
            <a:ext cx="2220411"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Hybrid</a:t>
            </a:r>
          </a:p>
        </p:txBody>
      </p:sp>
      <p:sp>
        <p:nvSpPr>
          <p:cNvPr id="8" name="TextBox 7">
            <a:extLst>
              <a:ext uri="{FF2B5EF4-FFF2-40B4-BE49-F238E27FC236}">
                <a16:creationId xmlns:a16="http://schemas.microsoft.com/office/drawing/2014/main" id="{A37CC668-11FB-EC5D-9A81-0345F13FADD3}"/>
              </a:ext>
            </a:extLst>
          </p:cNvPr>
          <p:cNvSpPr txBox="1"/>
          <p:nvPr/>
        </p:nvSpPr>
        <p:spPr>
          <a:xfrm>
            <a:off x="534364" y="264641"/>
            <a:ext cx="1608881"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Model Type </a:t>
            </a:r>
            <a:endParaRPr lang="en-SG" dirty="0">
              <a:solidFill>
                <a:srgbClr val="E34E3D"/>
              </a:solidFill>
            </a:endParaRPr>
          </a:p>
        </p:txBody>
      </p:sp>
      <p:sp>
        <p:nvSpPr>
          <p:cNvPr id="12" name="Rectangle 11">
            <a:extLst>
              <a:ext uri="{FF2B5EF4-FFF2-40B4-BE49-F238E27FC236}">
                <a16:creationId xmlns:a16="http://schemas.microsoft.com/office/drawing/2014/main" id="{93212890-592A-317A-1284-8084E46C87E9}"/>
              </a:ext>
            </a:extLst>
          </p:cNvPr>
          <p:cNvSpPr/>
          <p:nvPr/>
        </p:nvSpPr>
        <p:spPr>
          <a:xfrm>
            <a:off x="534364" y="5600047"/>
            <a:ext cx="2266709"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3" name="TextBox 12">
            <a:extLst>
              <a:ext uri="{FF2B5EF4-FFF2-40B4-BE49-F238E27FC236}">
                <a16:creationId xmlns:a16="http://schemas.microsoft.com/office/drawing/2014/main" id="{DD39BFC4-D8C2-3B5A-0B51-72CE0F1884A3}"/>
              </a:ext>
            </a:extLst>
          </p:cNvPr>
          <p:cNvSpPr txBox="1"/>
          <p:nvPr/>
        </p:nvSpPr>
        <p:spPr>
          <a:xfrm>
            <a:off x="581389" y="5645899"/>
            <a:ext cx="3342427"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Max Val Accuracy</a:t>
            </a:r>
            <a:endParaRPr lang="en-SG" dirty="0">
              <a:solidFill>
                <a:srgbClr val="E34E3D"/>
              </a:solidFill>
            </a:endParaRPr>
          </a:p>
        </p:txBody>
      </p:sp>
      <p:sp>
        <p:nvSpPr>
          <p:cNvPr id="14" name="TextBox 13">
            <a:extLst>
              <a:ext uri="{FF2B5EF4-FFF2-40B4-BE49-F238E27FC236}">
                <a16:creationId xmlns:a16="http://schemas.microsoft.com/office/drawing/2014/main" id="{1061741A-EA44-9764-AC13-BE4C4F41C5DF}"/>
              </a:ext>
            </a:extLst>
          </p:cNvPr>
          <p:cNvSpPr txBox="1"/>
          <p:nvPr/>
        </p:nvSpPr>
        <p:spPr>
          <a:xfrm>
            <a:off x="630393" y="5921892"/>
            <a:ext cx="1597733"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80%</a:t>
            </a:r>
          </a:p>
        </p:txBody>
      </p:sp>
      <p:sp>
        <p:nvSpPr>
          <p:cNvPr id="15" name="Rectangle 14">
            <a:extLst>
              <a:ext uri="{FF2B5EF4-FFF2-40B4-BE49-F238E27FC236}">
                <a16:creationId xmlns:a16="http://schemas.microsoft.com/office/drawing/2014/main" id="{1C0DF736-D38F-C321-56FE-6FAB8BC9F4AA}"/>
              </a:ext>
            </a:extLst>
          </p:cNvPr>
          <p:cNvSpPr/>
          <p:nvPr/>
        </p:nvSpPr>
        <p:spPr>
          <a:xfrm>
            <a:off x="8875978" y="5558569"/>
            <a:ext cx="2935021" cy="891251"/>
          </a:xfrm>
          <a:prstGeom prst="rect">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6" name="TextBox 15">
            <a:extLst>
              <a:ext uri="{FF2B5EF4-FFF2-40B4-BE49-F238E27FC236}">
                <a16:creationId xmlns:a16="http://schemas.microsoft.com/office/drawing/2014/main" id="{252793B5-29D0-88D3-BEEA-2415EC13061E}"/>
              </a:ext>
            </a:extLst>
          </p:cNvPr>
          <p:cNvSpPr txBox="1"/>
          <p:nvPr/>
        </p:nvSpPr>
        <p:spPr>
          <a:xfrm>
            <a:off x="8906223" y="5600047"/>
            <a:ext cx="2076328" cy="369332"/>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Model Type</a:t>
            </a:r>
            <a:endParaRPr lang="en-SG" dirty="0">
              <a:solidFill>
                <a:srgbClr val="E34E3D"/>
              </a:solidFill>
            </a:endParaRPr>
          </a:p>
        </p:txBody>
      </p:sp>
      <p:sp>
        <p:nvSpPr>
          <p:cNvPr id="17" name="TextBox 16">
            <a:extLst>
              <a:ext uri="{FF2B5EF4-FFF2-40B4-BE49-F238E27FC236}">
                <a16:creationId xmlns:a16="http://schemas.microsoft.com/office/drawing/2014/main" id="{693D0DED-401E-6C18-1685-ACE884B18846}"/>
              </a:ext>
            </a:extLst>
          </p:cNvPr>
          <p:cNvSpPr txBox="1"/>
          <p:nvPr/>
        </p:nvSpPr>
        <p:spPr>
          <a:xfrm>
            <a:off x="8910792" y="5865045"/>
            <a:ext cx="3693446" cy="584775"/>
          </a:xfrm>
          <a:prstGeom prst="rect">
            <a:avLst/>
          </a:prstGeom>
          <a:noFill/>
        </p:spPr>
        <p:txBody>
          <a:bodyPr wrap="square">
            <a:spAutoFit/>
          </a:bodyPr>
          <a:lstStyle/>
          <a:p>
            <a:r>
              <a:rPr lang="en-SG" sz="3200" dirty="0">
                <a:solidFill>
                  <a:schemeClr val="bg1"/>
                </a:solidFill>
                <a:latin typeface="NeueHaasGroteskText Pro Md" panose="020B0604020202020204" pitchFamily="34" charset="0"/>
              </a:rPr>
              <a:t>Unsupervised</a:t>
            </a:r>
          </a:p>
        </p:txBody>
      </p:sp>
      <p:cxnSp>
        <p:nvCxnSpPr>
          <p:cNvPr id="19" name="Straight Connector 18">
            <a:extLst>
              <a:ext uri="{FF2B5EF4-FFF2-40B4-BE49-F238E27FC236}">
                <a16:creationId xmlns:a16="http://schemas.microsoft.com/office/drawing/2014/main" id="{A192F7BA-14C9-AD14-FFD2-C1435E841FD7}"/>
              </a:ext>
            </a:extLst>
          </p:cNvPr>
          <p:cNvCxnSpPr/>
          <p:nvPr/>
        </p:nvCxnSpPr>
        <p:spPr>
          <a:xfrm flipV="1">
            <a:off x="6931792" y="2904454"/>
            <a:ext cx="708660" cy="96012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783902E-B4E2-6828-F8BE-B5730E42C309}"/>
              </a:ext>
            </a:extLst>
          </p:cNvPr>
          <p:cNvCxnSpPr>
            <a:cxnSpLocks/>
          </p:cNvCxnSpPr>
          <p:nvPr/>
        </p:nvCxnSpPr>
        <p:spPr>
          <a:xfrm>
            <a:off x="7640452" y="2904454"/>
            <a:ext cx="111252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34DABBF3-71AD-E96C-2808-17EE236E03BB}"/>
              </a:ext>
            </a:extLst>
          </p:cNvPr>
          <p:cNvSpPr/>
          <p:nvPr/>
        </p:nvSpPr>
        <p:spPr>
          <a:xfrm>
            <a:off x="8875978" y="2479154"/>
            <a:ext cx="2796544" cy="129228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2" name="TextBox 21">
            <a:extLst>
              <a:ext uri="{FF2B5EF4-FFF2-40B4-BE49-F238E27FC236}">
                <a16:creationId xmlns:a16="http://schemas.microsoft.com/office/drawing/2014/main" id="{20DC8B6C-E7E8-A53B-9CDB-AE730460FDE9}"/>
              </a:ext>
            </a:extLst>
          </p:cNvPr>
          <p:cNvSpPr txBox="1"/>
          <p:nvPr/>
        </p:nvSpPr>
        <p:spPr>
          <a:xfrm>
            <a:off x="8900744" y="2500212"/>
            <a:ext cx="2695578" cy="1107996"/>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Spatial Domain </a:t>
            </a:r>
          </a:p>
          <a:p>
            <a:r>
              <a:rPr lang="en-SG" sz="1600" dirty="0">
                <a:solidFill>
                  <a:schemeClr val="bg1"/>
                </a:solidFill>
                <a:latin typeface="NeueHaasGroteskText Pro Md" panose="020B0604020202020204" pitchFamily="34" charset="0"/>
              </a:rPr>
              <a:t>Changing the colour space to garner more information.</a:t>
            </a:r>
            <a:endParaRPr lang="en-SG" sz="1600" dirty="0">
              <a:solidFill>
                <a:schemeClr val="bg1"/>
              </a:solidFill>
            </a:endParaRPr>
          </a:p>
        </p:txBody>
      </p:sp>
      <p:cxnSp>
        <p:nvCxnSpPr>
          <p:cNvPr id="29" name="Straight Connector 28">
            <a:extLst>
              <a:ext uri="{FF2B5EF4-FFF2-40B4-BE49-F238E27FC236}">
                <a16:creationId xmlns:a16="http://schemas.microsoft.com/office/drawing/2014/main" id="{7B9AEB95-A6A1-8B0E-659A-E9EFBCD5BA99}"/>
              </a:ext>
            </a:extLst>
          </p:cNvPr>
          <p:cNvCxnSpPr>
            <a:cxnSpLocks/>
          </p:cNvCxnSpPr>
          <p:nvPr/>
        </p:nvCxnSpPr>
        <p:spPr>
          <a:xfrm flipH="1" flipV="1">
            <a:off x="4888631" y="2052729"/>
            <a:ext cx="662296" cy="2334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217FF820-B048-A508-5477-30E3619EB4DA}"/>
              </a:ext>
            </a:extLst>
          </p:cNvPr>
          <p:cNvCxnSpPr>
            <a:cxnSpLocks/>
          </p:cNvCxnSpPr>
          <p:nvPr/>
        </p:nvCxnSpPr>
        <p:spPr>
          <a:xfrm>
            <a:off x="3791540" y="2060102"/>
            <a:ext cx="111252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C70C2E06-1F60-72AA-4634-2B66EBAD0BCE}"/>
              </a:ext>
            </a:extLst>
          </p:cNvPr>
          <p:cNvSpPr/>
          <p:nvPr/>
        </p:nvSpPr>
        <p:spPr>
          <a:xfrm>
            <a:off x="692882" y="1559022"/>
            <a:ext cx="2796544" cy="11903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2" name="TextBox 31">
            <a:extLst>
              <a:ext uri="{FF2B5EF4-FFF2-40B4-BE49-F238E27FC236}">
                <a16:creationId xmlns:a16="http://schemas.microsoft.com/office/drawing/2014/main" id="{C26A0BCD-4B68-7054-FC18-EB737F234473}"/>
              </a:ext>
            </a:extLst>
          </p:cNvPr>
          <p:cNvSpPr txBox="1"/>
          <p:nvPr/>
        </p:nvSpPr>
        <p:spPr>
          <a:xfrm>
            <a:off x="743365" y="1586897"/>
            <a:ext cx="2695578" cy="861774"/>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Discriminator </a:t>
            </a:r>
          </a:p>
          <a:p>
            <a:r>
              <a:rPr lang="en-US" sz="1600" dirty="0">
                <a:solidFill>
                  <a:schemeClr val="bg1"/>
                </a:solidFill>
                <a:latin typeface="NeueHaasGroteskText Pro Md" panose="020B0604020202020204" pitchFamily="34" charset="0"/>
              </a:rPr>
              <a:t>Distinguish between the latent representations</a:t>
            </a:r>
            <a:endParaRPr lang="en-SG" sz="1600" dirty="0">
              <a:solidFill>
                <a:schemeClr val="bg1"/>
              </a:solidFill>
            </a:endParaRPr>
          </a:p>
        </p:txBody>
      </p:sp>
      <p:sp>
        <p:nvSpPr>
          <p:cNvPr id="33" name="Rectangle 32">
            <a:extLst>
              <a:ext uri="{FF2B5EF4-FFF2-40B4-BE49-F238E27FC236}">
                <a16:creationId xmlns:a16="http://schemas.microsoft.com/office/drawing/2014/main" id="{DECF15BB-8803-3707-4036-AD5D7394E931}"/>
              </a:ext>
            </a:extLst>
          </p:cNvPr>
          <p:cNvSpPr/>
          <p:nvPr/>
        </p:nvSpPr>
        <p:spPr>
          <a:xfrm>
            <a:off x="324837" y="4108598"/>
            <a:ext cx="3416285" cy="11903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4" name="TextBox 33">
            <a:extLst>
              <a:ext uri="{FF2B5EF4-FFF2-40B4-BE49-F238E27FC236}">
                <a16:creationId xmlns:a16="http://schemas.microsoft.com/office/drawing/2014/main" id="{282E7B42-1FFE-D93E-43E6-DFA337B2DA61}"/>
              </a:ext>
            </a:extLst>
          </p:cNvPr>
          <p:cNvSpPr txBox="1"/>
          <p:nvPr/>
        </p:nvSpPr>
        <p:spPr>
          <a:xfrm>
            <a:off x="381468" y="4117346"/>
            <a:ext cx="3359655" cy="1107996"/>
          </a:xfrm>
          <a:prstGeom prst="rect">
            <a:avLst/>
          </a:prstGeom>
          <a:noFill/>
        </p:spPr>
        <p:txBody>
          <a:bodyPr wrap="square">
            <a:spAutoFit/>
          </a:bodyPr>
          <a:lstStyle/>
          <a:p>
            <a:r>
              <a:rPr lang="en-SG" dirty="0">
                <a:solidFill>
                  <a:srgbClr val="E34E3D"/>
                </a:solidFill>
                <a:latin typeface="NeueHaasGroteskText Pro Md" panose="020B0604020202020204" pitchFamily="34" charset="0"/>
              </a:rPr>
              <a:t>AEs </a:t>
            </a:r>
          </a:p>
          <a:p>
            <a:r>
              <a:rPr lang="en-US" sz="1600" dirty="0">
                <a:solidFill>
                  <a:schemeClr val="bg1"/>
                </a:solidFill>
                <a:latin typeface="NeueHaasGroteskText Pro Md" panose="020B0604020202020204" pitchFamily="34" charset="0"/>
              </a:rPr>
              <a:t>Learn a compact representation of the input data and then reconstruct</a:t>
            </a:r>
            <a:endParaRPr lang="en-SG" sz="1600" dirty="0">
              <a:solidFill>
                <a:schemeClr val="bg1"/>
              </a:solidFill>
            </a:endParaRPr>
          </a:p>
        </p:txBody>
      </p:sp>
      <p:cxnSp>
        <p:nvCxnSpPr>
          <p:cNvPr id="35" name="Straight Connector 34">
            <a:extLst>
              <a:ext uri="{FF2B5EF4-FFF2-40B4-BE49-F238E27FC236}">
                <a16:creationId xmlns:a16="http://schemas.microsoft.com/office/drawing/2014/main" id="{8A4471EC-A207-5B65-95F4-1EE1A72B151E}"/>
              </a:ext>
            </a:extLst>
          </p:cNvPr>
          <p:cNvCxnSpPr>
            <a:cxnSpLocks/>
          </p:cNvCxnSpPr>
          <p:nvPr/>
        </p:nvCxnSpPr>
        <p:spPr>
          <a:xfrm flipV="1">
            <a:off x="3913494" y="4108469"/>
            <a:ext cx="366735" cy="346921"/>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60FE6FA-190C-47EB-C341-D7806143E21D}"/>
              </a:ext>
            </a:extLst>
          </p:cNvPr>
          <p:cNvCxnSpPr>
            <a:cxnSpLocks/>
          </p:cNvCxnSpPr>
          <p:nvPr/>
        </p:nvCxnSpPr>
        <p:spPr>
          <a:xfrm flipV="1">
            <a:off x="4280229" y="4080594"/>
            <a:ext cx="777908" cy="2787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11499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p:bldP spid="31" grpId="0" animBg="1"/>
      <p:bldP spid="32" grpId="0"/>
      <p:bldP spid="33" grpId="0" animBg="1"/>
      <p:bldP spid="3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25A9CF99BA1C446AFDF2FE7BF96437E" ma:contentTypeVersion="14" ma:contentTypeDescription="Create a new document." ma:contentTypeScope="" ma:versionID="21e85e7402ee68708b948d824d13d010">
  <xsd:schema xmlns:xsd="http://www.w3.org/2001/XMLSchema" xmlns:xs="http://www.w3.org/2001/XMLSchema" xmlns:p="http://schemas.microsoft.com/office/2006/metadata/properties" xmlns:ns3="59b7f1b4-d87c-4c11-8c2e-8ea79fba1a21" xmlns:ns4="e94b4ccf-6e61-4ea4-b8b5-e0dcc2e785e9" targetNamespace="http://schemas.microsoft.com/office/2006/metadata/properties" ma:root="true" ma:fieldsID="04ae57fa0949319dacabcabc6e1571e8" ns3:_="" ns4:_="">
    <xsd:import namespace="59b7f1b4-d87c-4c11-8c2e-8ea79fba1a21"/>
    <xsd:import namespace="e94b4ccf-6e61-4ea4-b8b5-e0dcc2e785e9"/>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LengthInSeconds" minOccurs="0"/>
                <xsd:element ref="ns3:MediaServiceAutoTags" minOccurs="0"/>
                <xsd:element ref="ns3:MediaServiceOCR" minOccurs="0"/>
                <xsd:element ref="ns3:MediaServiceGenerationTime" minOccurs="0"/>
                <xsd:element ref="ns3:MediaServiceEventHashCode"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9b7f1b4-d87c-4c11-8c2e-8ea79fba1a2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LengthInSeconds" ma:index="16" nillable="true" ma:displayName="Length (seconds)" ma:internalName="MediaLengthInSeconds" ma:readOnly="true">
      <xsd:simpleType>
        <xsd:restriction base="dms:Unknown"/>
      </xsd:simpleType>
    </xsd:element>
    <xsd:element name="MediaServiceAutoTags" ma:index="17" nillable="true" ma:displayName="Tags" ma:internalName="MediaServiceAutoTags"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_activity" ma:index="21"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94b4ccf-6e61-4ea4-b8b5-e0dcc2e785e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59b7f1b4-d87c-4c11-8c2e-8ea79fba1a21"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6F0DB39-153A-4D3D-83EA-955A6D16190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9b7f1b4-d87c-4c11-8c2e-8ea79fba1a21"/>
    <ds:schemaRef ds:uri="e94b4ccf-6e61-4ea4-b8b5-e0dcc2e785e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1011072-94DE-48F2-86BC-FEC8AFBD5F26}">
  <ds:schemaRefs>
    <ds:schemaRef ds:uri="http://purl.org/dc/elements/1.1/"/>
    <ds:schemaRef ds:uri="http://purl.org/dc/terms/"/>
    <ds:schemaRef ds:uri="http://schemas.microsoft.com/office/2006/metadata/properties"/>
    <ds:schemaRef ds:uri="http://schemas.microsoft.com/office/infopath/2007/PartnerControls"/>
    <ds:schemaRef ds:uri="http://schemas.microsoft.com/office/2006/documentManagement/types"/>
    <ds:schemaRef ds:uri="http://www.w3.org/XML/1998/namespace"/>
    <ds:schemaRef ds:uri="http://schemas.openxmlformats.org/package/2006/metadata/core-properties"/>
    <ds:schemaRef ds:uri="e94b4ccf-6e61-4ea4-b8b5-e0dcc2e785e9"/>
    <ds:schemaRef ds:uri="59b7f1b4-d87c-4c11-8c2e-8ea79fba1a21"/>
    <ds:schemaRef ds:uri="http://purl.org/dc/dcmitype/"/>
  </ds:schemaRefs>
</ds:datastoreItem>
</file>

<file path=customXml/itemProps3.xml><?xml version="1.0" encoding="utf-8"?>
<ds:datastoreItem xmlns:ds="http://schemas.openxmlformats.org/officeDocument/2006/customXml" ds:itemID="{B3375FBA-9324-4704-A65B-4D9B67AF827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2011</TotalTime>
  <Words>1022</Words>
  <Application>Microsoft Office PowerPoint</Application>
  <PresentationFormat>Widescreen</PresentationFormat>
  <Paragraphs>187</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Calibri Light</vt:lpstr>
      <vt:lpstr>Neue Haas Grotesk Text Pro</vt:lpstr>
      <vt:lpstr>NeueHaasGroteskText Pro Md</vt:lpstr>
      <vt:lpstr>NHaasGroteskDSPro-65Md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MAXIMILIAN SEE TZE JIE</dc:creator>
  <cp:lastModifiedBy>MAXIMILIAN SEE TZE JIE</cp:lastModifiedBy>
  <cp:revision>7</cp:revision>
  <dcterms:created xsi:type="dcterms:W3CDTF">2023-05-24T16:43:14Z</dcterms:created>
  <dcterms:modified xsi:type="dcterms:W3CDTF">2023-06-01T19:37:00Z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0x010100125A9CF99BA1C446AFDF2FE7BF96437E</vt:lpwstr>
  </property>
</Properties>
</file>

<file path=docProps/thumbnail.jpeg>
</file>